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98" r:id="rId5"/>
    <p:sldId id="341" r:id="rId6"/>
    <p:sldId id="340" r:id="rId7"/>
    <p:sldId id="343" r:id="rId8"/>
    <p:sldId id="345" r:id="rId9"/>
    <p:sldId id="346" r:id="rId10"/>
    <p:sldId id="348" r:id="rId11"/>
    <p:sldId id="347" r:id="rId12"/>
    <p:sldId id="349" r:id="rId13"/>
    <p:sldId id="329" r:id="rId14"/>
    <p:sldId id="352" r:id="rId15"/>
    <p:sldId id="350" r:id="rId16"/>
    <p:sldId id="353" r:id="rId17"/>
    <p:sldId id="354" r:id="rId18"/>
    <p:sldId id="355" r:id="rId19"/>
    <p:sldId id="356" r:id="rId20"/>
    <p:sldId id="359" r:id="rId21"/>
    <p:sldId id="364" r:id="rId22"/>
    <p:sldId id="358" r:id="rId23"/>
    <p:sldId id="357" r:id="rId24"/>
    <p:sldId id="367" r:id="rId25"/>
    <p:sldId id="360" r:id="rId26"/>
    <p:sldId id="361" r:id="rId27"/>
    <p:sldId id="365" r:id="rId28"/>
    <p:sldId id="366" r:id="rId29"/>
    <p:sldId id="334" r:id="rId30"/>
    <p:sldId id="338" r:id="rId31"/>
    <p:sldId id="28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7" userDrawn="1">
          <p15:clr>
            <a:srgbClr val="A4A3A4"/>
          </p15:clr>
        </p15:guide>
        <p15:guide id="2" pos="529" userDrawn="1">
          <p15:clr>
            <a:srgbClr val="A4A3A4"/>
          </p15:clr>
        </p15:guide>
        <p15:guide id="3" orient="horz" pos="845" userDrawn="1">
          <p15:clr>
            <a:srgbClr val="A4A3A4"/>
          </p15:clr>
        </p15:guide>
        <p15:guide id="4" orient="horz" pos="4065" userDrawn="1">
          <p15:clr>
            <a:srgbClr val="A4A3A4"/>
          </p15:clr>
        </p15:guide>
        <p15:guide id="5" orient="horz" pos="3793" userDrawn="1">
          <p15:clr>
            <a:srgbClr val="A4A3A4"/>
          </p15:clr>
        </p15:guide>
        <p15:guide id="6" pos="7151" userDrawn="1">
          <p15:clr>
            <a:srgbClr val="A4A3A4"/>
          </p15:clr>
        </p15:guide>
        <p15:guide id="7" orient="horz" userDrawn="1">
          <p15:clr>
            <a:srgbClr val="A4A3A4"/>
          </p15:clr>
        </p15:guide>
        <p15:guide id="8" orient="horz" pos="2160" userDrawn="1">
          <p15:clr>
            <a:srgbClr val="A4A3A4"/>
          </p15:clr>
        </p15:guide>
        <p15:guide id="9"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594D"/>
    <a:srgbClr val="B53B38"/>
    <a:srgbClr val="770504"/>
    <a:srgbClr val="FF4343"/>
    <a:srgbClr val="FDCCC7"/>
    <a:srgbClr val="F2F0EE"/>
    <a:srgbClr val="FEE5E2"/>
    <a:srgbClr val="F17351"/>
    <a:srgbClr val="FCBDB6"/>
    <a:srgbClr val="FA98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6" autoAdjust="0"/>
    <p:restoredTop sz="76495" autoAdjust="0"/>
  </p:normalViewPr>
  <p:slideViewPr>
    <p:cSldViewPr snapToGrid="0" snapToObjects="1">
      <p:cViewPr varScale="1">
        <p:scale>
          <a:sx n="84" d="100"/>
          <a:sy n="84" d="100"/>
        </p:scale>
        <p:origin x="832" y="68"/>
      </p:cViewPr>
      <p:guideLst>
        <p:guide orient="horz" pos="527"/>
        <p:guide pos="529"/>
        <p:guide orient="horz" pos="845"/>
        <p:guide orient="horz" pos="4065"/>
        <p:guide orient="horz" pos="3793"/>
        <p:guide pos="7151"/>
        <p:guide orient="horz"/>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8DF2C-48CD-2F47-94CA-CD8AC056331B}" type="datetimeFigureOut">
              <a:rPr kumimoji="1" lang="zh-CN" altLang="en-US" smtClean="0"/>
              <a:t>2024/7/29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A7046-F370-CA44-A09C-93B5FDE04322}" type="slidenum">
              <a:rPr kumimoji="1" lang="zh-CN" altLang="en-US" smtClean="0"/>
              <a:t>‹#›</a:t>
            </a:fld>
            <a:endParaRPr kumimoji="1" lang="zh-CN" altLang="en-US"/>
          </a:p>
        </p:txBody>
      </p:sp>
    </p:spTree>
    <p:extLst>
      <p:ext uri="{BB962C8B-B14F-4D97-AF65-F5344CB8AC3E}">
        <p14:creationId xmlns:p14="http://schemas.microsoft.com/office/powerpoint/2010/main" val="955720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a:t>
            </a:fld>
            <a:endParaRPr kumimoji="1" lang="zh-CN" altLang="en-US"/>
          </a:p>
        </p:txBody>
      </p:sp>
    </p:spTree>
    <p:extLst>
      <p:ext uri="{BB962C8B-B14F-4D97-AF65-F5344CB8AC3E}">
        <p14:creationId xmlns:p14="http://schemas.microsoft.com/office/powerpoint/2010/main" val="1169712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hangingPunct="0">
              <a:lnSpc>
                <a:spcPct val="100000"/>
              </a:lnSpc>
              <a:spcAft>
                <a:spcPts val="0"/>
              </a:spcAft>
              <a:buNone/>
            </a:pPr>
            <a:endParaRPr kumimoji="1" lang="en-US" altLang="zh-CN" spc="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10</a:t>
            </a:fld>
            <a:endParaRPr kumimoji="1" lang="zh-CN" altLang="en-US"/>
          </a:p>
        </p:txBody>
      </p:sp>
    </p:spTree>
    <p:extLst>
      <p:ext uri="{BB962C8B-B14F-4D97-AF65-F5344CB8AC3E}">
        <p14:creationId xmlns:p14="http://schemas.microsoft.com/office/powerpoint/2010/main" val="3967438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hangingPunct="0">
              <a:lnSpc>
                <a:spcPct val="100000"/>
              </a:lnSpc>
              <a:spcAft>
                <a:spcPts val="0"/>
              </a:spcAft>
              <a:buNone/>
            </a:pPr>
            <a:endParaRPr kumimoji="1" lang="en-US" altLang="zh-CN" spc="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11</a:t>
            </a:fld>
            <a:endParaRPr kumimoji="1" lang="zh-CN" altLang="en-US"/>
          </a:p>
        </p:txBody>
      </p:sp>
    </p:spTree>
    <p:extLst>
      <p:ext uri="{BB962C8B-B14F-4D97-AF65-F5344CB8AC3E}">
        <p14:creationId xmlns:p14="http://schemas.microsoft.com/office/powerpoint/2010/main" val="1446495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12</a:t>
            </a:fld>
            <a:endParaRPr kumimoji="1" lang="zh-CN" altLang="en-US"/>
          </a:p>
        </p:txBody>
      </p:sp>
    </p:spTree>
    <p:extLst>
      <p:ext uri="{BB962C8B-B14F-4D97-AF65-F5344CB8AC3E}">
        <p14:creationId xmlns:p14="http://schemas.microsoft.com/office/powerpoint/2010/main" val="2573756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13</a:t>
            </a:fld>
            <a:endParaRPr kumimoji="1" lang="zh-CN" altLang="en-US"/>
          </a:p>
        </p:txBody>
      </p:sp>
    </p:spTree>
    <p:extLst>
      <p:ext uri="{BB962C8B-B14F-4D97-AF65-F5344CB8AC3E}">
        <p14:creationId xmlns:p14="http://schemas.microsoft.com/office/powerpoint/2010/main" val="2047445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14</a:t>
            </a:fld>
            <a:endParaRPr kumimoji="1" lang="zh-CN" altLang="en-US"/>
          </a:p>
        </p:txBody>
      </p:sp>
    </p:spTree>
    <p:extLst>
      <p:ext uri="{BB962C8B-B14F-4D97-AF65-F5344CB8AC3E}">
        <p14:creationId xmlns:p14="http://schemas.microsoft.com/office/powerpoint/2010/main" val="3254745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15</a:t>
            </a:fld>
            <a:endParaRPr kumimoji="1" lang="zh-CN" altLang="en-US"/>
          </a:p>
        </p:txBody>
      </p:sp>
    </p:spTree>
    <p:extLst>
      <p:ext uri="{BB962C8B-B14F-4D97-AF65-F5344CB8AC3E}">
        <p14:creationId xmlns:p14="http://schemas.microsoft.com/office/powerpoint/2010/main" val="2171754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16</a:t>
            </a:fld>
            <a:endParaRPr kumimoji="1" lang="zh-CN" altLang="en-US"/>
          </a:p>
        </p:txBody>
      </p:sp>
    </p:spTree>
    <p:extLst>
      <p:ext uri="{BB962C8B-B14F-4D97-AF65-F5344CB8AC3E}">
        <p14:creationId xmlns:p14="http://schemas.microsoft.com/office/powerpoint/2010/main" val="2449051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17</a:t>
            </a:fld>
            <a:endParaRPr kumimoji="1" lang="zh-CN" altLang="en-US"/>
          </a:p>
        </p:txBody>
      </p:sp>
    </p:spTree>
    <p:extLst>
      <p:ext uri="{BB962C8B-B14F-4D97-AF65-F5344CB8AC3E}">
        <p14:creationId xmlns:p14="http://schemas.microsoft.com/office/powerpoint/2010/main" val="12092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18</a:t>
            </a:fld>
            <a:endParaRPr kumimoji="1" lang="zh-CN" altLang="en-US"/>
          </a:p>
        </p:txBody>
      </p:sp>
    </p:spTree>
    <p:extLst>
      <p:ext uri="{BB962C8B-B14F-4D97-AF65-F5344CB8AC3E}">
        <p14:creationId xmlns:p14="http://schemas.microsoft.com/office/powerpoint/2010/main" val="2608382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19</a:t>
            </a:fld>
            <a:endParaRPr kumimoji="1" lang="zh-CN" altLang="en-US"/>
          </a:p>
        </p:txBody>
      </p:sp>
    </p:spTree>
    <p:extLst>
      <p:ext uri="{BB962C8B-B14F-4D97-AF65-F5344CB8AC3E}">
        <p14:creationId xmlns:p14="http://schemas.microsoft.com/office/powerpoint/2010/main" val="2323252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a:t>
            </a:fld>
            <a:endParaRPr kumimoji="1" lang="zh-CN" altLang="en-US"/>
          </a:p>
        </p:txBody>
      </p:sp>
    </p:spTree>
    <p:extLst>
      <p:ext uri="{BB962C8B-B14F-4D97-AF65-F5344CB8AC3E}">
        <p14:creationId xmlns:p14="http://schemas.microsoft.com/office/powerpoint/2010/main" val="1841081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实验台：</a:t>
            </a:r>
            <a:r>
              <a:rPr kumimoji="1" lang="en-US" altLang="zh-CN" dirty="0"/>
              <a:t>ORBIT —— NSF ORBIT Testbed Project</a:t>
            </a:r>
            <a:r>
              <a:rPr kumimoji="1" lang="zh-CN" altLang="en-US" dirty="0"/>
              <a:t>（</a:t>
            </a:r>
            <a:r>
              <a:rPr kumimoji="1" lang="en-US" altLang="zh-CN" dirty="0"/>
              <a:t>Open Access Research Testbed for Next-Generation Wireless Networks</a:t>
            </a:r>
            <a:r>
              <a:rPr kumimoji="1" lang="zh-CN" altLang="en-US" dirty="0"/>
              <a:t>）</a:t>
            </a:r>
            <a:endParaRPr kumimoji="1" lang="en-US" altLang="zh-CN" dirty="0"/>
          </a:p>
          <a:p>
            <a:pPr marL="459000" lvl="1" indent="-228600">
              <a:buAutoNum type="arabicParenBoth"/>
            </a:pPr>
            <a:r>
              <a:rPr kumimoji="1" lang="zh-CN" altLang="en-US" dirty="0"/>
              <a:t>实验台结构：</a:t>
            </a:r>
            <a:r>
              <a:rPr kumimoji="1" lang="en-US" altLang="zh-CN" dirty="0"/>
              <a:t>20×20</a:t>
            </a:r>
            <a:r>
              <a:rPr kumimoji="1" lang="zh-CN" altLang="en-US" dirty="0"/>
              <a:t>节点构成的发送</a:t>
            </a:r>
            <a:r>
              <a:rPr kumimoji="1" lang="en-US" altLang="zh-CN" dirty="0"/>
              <a:t>/</a:t>
            </a:r>
            <a:r>
              <a:rPr kumimoji="1" lang="zh-CN" altLang="en-US" dirty="0"/>
              <a:t>接收机节点网络。</a:t>
            </a:r>
            <a:endParaRPr kumimoji="1" lang="en-US" altLang="zh-CN" dirty="0"/>
          </a:p>
          <a:p>
            <a:pPr marL="459000" lvl="1" indent="-228600">
              <a:buAutoNum type="arabicParenBoth"/>
            </a:pPr>
            <a:r>
              <a:rPr kumimoji="1" lang="zh-CN" altLang="en-US" dirty="0"/>
              <a:t>实验台组成：所有节点均可以作为 </a:t>
            </a:r>
            <a:r>
              <a:rPr kumimoji="1" lang="en-US" altLang="zh-CN" dirty="0" err="1"/>
              <a:t>WiFi</a:t>
            </a:r>
            <a:r>
              <a:rPr kumimoji="1" lang="en-US" altLang="zh-CN" dirty="0"/>
              <a:t> AP</a:t>
            </a:r>
            <a:r>
              <a:rPr kumimoji="1" lang="zh-CN" altLang="en-US" dirty="0"/>
              <a:t>。部分节点配有 </a:t>
            </a:r>
            <a:r>
              <a:rPr kumimoji="1" lang="en-US" altLang="zh-CN" dirty="0"/>
              <a:t>USRP</a:t>
            </a:r>
            <a:r>
              <a:rPr kumimoji="1" lang="zh-CN" altLang="en-US" dirty="0"/>
              <a:t> 并分别与不同的服务器连接</a:t>
            </a:r>
            <a:endParaRPr kumimoji="1" lang="en-US" altLang="zh-CN" dirty="0"/>
          </a:p>
          <a:p>
            <a:pPr marL="1800" lvl="0" indent="-228600">
              <a:buAutoNum type="arabicPeriod"/>
            </a:pPr>
            <a:r>
              <a:rPr kumimoji="1" lang="en-US" altLang="zh-CN" dirty="0" err="1"/>
              <a:t>WiSig</a:t>
            </a:r>
            <a:r>
              <a:rPr kumimoji="1" lang="en-US" altLang="zh-CN" dirty="0"/>
              <a:t> </a:t>
            </a:r>
            <a:r>
              <a:rPr kumimoji="1" lang="zh-CN" altLang="en-US" dirty="0"/>
              <a:t>数据集</a:t>
            </a:r>
            <a:endParaRPr kumimoji="1" lang="en-US" altLang="zh-CN" dirty="0"/>
          </a:p>
          <a:p>
            <a:pPr marL="459000" lvl="1" indent="-228600">
              <a:buAutoNum type="arabicParenBoth"/>
            </a:pPr>
            <a:r>
              <a:rPr kumimoji="1" lang="zh-CN" altLang="en-US" dirty="0"/>
              <a:t>信号类型</a:t>
            </a:r>
            <a:r>
              <a:rPr kumimoji="1" lang="en-US" altLang="zh-CN" dirty="0"/>
              <a:t>/</a:t>
            </a:r>
            <a:r>
              <a:rPr kumimoji="1" lang="zh-CN" altLang="en-US" dirty="0"/>
              <a:t>传输制式：</a:t>
            </a:r>
            <a:r>
              <a:rPr kumimoji="1" lang="en-US" altLang="zh-CN" dirty="0" err="1"/>
              <a:t>WiFi</a:t>
            </a:r>
            <a:r>
              <a:rPr kumimoji="1" lang="en-US" altLang="zh-CN" dirty="0"/>
              <a:t> 2.4GHz</a:t>
            </a:r>
            <a:r>
              <a:rPr kumimoji="1" lang="zh-CN" altLang="en-US" dirty="0"/>
              <a:t>完整信号。包括导频信号、</a:t>
            </a:r>
            <a:r>
              <a:rPr kumimoji="1" lang="en-US" altLang="zh-CN" dirty="0"/>
              <a:t>ID</a:t>
            </a:r>
            <a:r>
              <a:rPr kumimoji="1" lang="zh-CN" altLang="en-US" dirty="0"/>
              <a:t>包、数据包、响应包等完整数据</a:t>
            </a:r>
            <a:endParaRPr kumimoji="1" lang="en-US" altLang="zh-CN" dirty="0"/>
          </a:p>
          <a:p>
            <a:pPr marL="459000" lvl="1" indent="-228600">
              <a:buAutoNum type="arabicParenBoth"/>
            </a:pPr>
            <a:r>
              <a:rPr kumimoji="1" lang="zh-CN" altLang="en-US" dirty="0"/>
              <a:t>信号捕获方式：空间中发送节点（</a:t>
            </a:r>
            <a:r>
              <a:rPr kumimoji="1" lang="en-US" altLang="zh-CN" dirty="0" err="1"/>
              <a:t>WiFi</a:t>
            </a:r>
            <a:r>
              <a:rPr kumimoji="1" lang="en-US" altLang="zh-CN" dirty="0"/>
              <a:t> AP</a:t>
            </a:r>
            <a:r>
              <a:rPr kumimoji="1" lang="zh-CN" altLang="en-US" dirty="0"/>
              <a:t>）设定虚假</a:t>
            </a:r>
            <a:r>
              <a:rPr kumimoji="1" lang="en-US" altLang="zh-CN" dirty="0"/>
              <a:t>MAC/IP</a:t>
            </a:r>
            <a:r>
              <a:rPr kumimoji="1" lang="zh-CN" altLang="en-US" dirty="0"/>
              <a:t>地址，并广播无线信号到接收用户节点（</a:t>
            </a:r>
            <a:r>
              <a:rPr kumimoji="1" lang="en-US" altLang="zh-CN" dirty="0" err="1"/>
              <a:t>WiFi</a:t>
            </a:r>
            <a:r>
              <a:rPr kumimoji="1" lang="en-US" altLang="zh-CN" dirty="0"/>
              <a:t> AP</a:t>
            </a:r>
            <a:r>
              <a:rPr kumimoji="1" lang="zh-CN" altLang="en-US" dirty="0"/>
              <a:t>）；第三方节点（</a:t>
            </a:r>
            <a:r>
              <a:rPr kumimoji="1" lang="en-US" altLang="zh-CN" dirty="0"/>
              <a:t>USRP</a:t>
            </a:r>
            <a:r>
              <a:rPr kumimoji="1" lang="zh-CN" altLang="en-US" dirty="0"/>
              <a:t>）以固定带宽捕获 </a:t>
            </a:r>
            <a:r>
              <a:rPr kumimoji="1" lang="en-US" altLang="zh-CN" dirty="0"/>
              <a:t>0.5s </a:t>
            </a:r>
            <a:r>
              <a:rPr kumimoji="1" lang="zh-CN" altLang="en-US" dirty="0"/>
              <a:t>长度的信号片段并保存</a:t>
            </a:r>
            <a:endParaRPr kumimoji="1" lang="en-US" altLang="zh-CN" dirty="0"/>
          </a:p>
          <a:p>
            <a:pPr marL="459000" lvl="1" indent="-228600">
              <a:buAutoNum type="arabicParenBoth"/>
            </a:pPr>
            <a:r>
              <a:rPr kumimoji="1" lang="zh-CN" altLang="en-US" dirty="0"/>
              <a:t>信号组成：捕获的信号包含空闲时间、导频信号、数据包、</a:t>
            </a:r>
            <a:r>
              <a:rPr kumimoji="1" lang="en-US" altLang="zh-CN" dirty="0"/>
              <a:t>ACK</a:t>
            </a:r>
            <a:r>
              <a:rPr kumimoji="1" lang="zh-CN" altLang="en-US" dirty="0"/>
              <a:t>响应几部分</a:t>
            </a:r>
            <a:endParaRPr kumimoji="1" lang="en-US" altLang="zh-CN" dirty="0"/>
          </a:p>
          <a:p>
            <a:pPr marL="459000" lvl="1" indent="-228600">
              <a:buAutoNum type="arabicParenBoth"/>
            </a:pPr>
            <a:r>
              <a:rPr kumimoji="1" lang="zh-CN" altLang="en-US" dirty="0"/>
              <a:t>数据集构建：</a:t>
            </a:r>
            <a:endParaRPr kumimoji="1" lang="en-US" altLang="zh-CN" dirty="0"/>
          </a:p>
          <a:p>
            <a:pPr marL="691200" lvl="4" indent="-230400">
              <a:buFont typeface="+mj-ea"/>
              <a:buAutoNum type="circleNumDbPlain"/>
            </a:pPr>
            <a:r>
              <a:rPr kumimoji="1" lang="zh-CN" altLang="en-US" dirty="0"/>
              <a:t>完整数据集（</a:t>
            </a:r>
            <a:r>
              <a:rPr kumimoji="1" lang="en-US" altLang="zh-CN" dirty="0"/>
              <a:t>Raw </a:t>
            </a:r>
            <a:r>
              <a:rPr kumimoji="1" lang="en-US" altLang="zh-CN" dirty="0" err="1"/>
              <a:t>WiSig</a:t>
            </a:r>
            <a:r>
              <a:rPr kumimoji="1" lang="zh-CN" altLang="en-US" dirty="0"/>
              <a:t>）：包含所有信号组成部分</a:t>
            </a:r>
            <a:endParaRPr kumimoji="1" lang="en-US" altLang="zh-CN" dirty="0"/>
          </a:p>
          <a:p>
            <a:pPr marL="691200" lvl="4" indent="-230400">
              <a:buFont typeface="+mj-ea"/>
              <a:buAutoNum type="circleNumDbPlain"/>
            </a:pPr>
            <a:r>
              <a:rPr kumimoji="1" lang="zh-CN" altLang="en-US" dirty="0"/>
              <a:t>导频数据集（</a:t>
            </a:r>
            <a:r>
              <a:rPr kumimoji="1" lang="en-US" altLang="zh-CN" dirty="0"/>
              <a:t>Full </a:t>
            </a:r>
            <a:r>
              <a:rPr kumimoji="1" lang="en-US" altLang="zh-CN" dirty="0" err="1"/>
              <a:t>WiSig</a:t>
            </a:r>
            <a:r>
              <a:rPr kumimoji="1" lang="zh-CN" altLang="en-US" dirty="0"/>
              <a:t>）：包含所有信号的完整导频（根据能量检测，去除数据包</a:t>
            </a:r>
            <a:r>
              <a:rPr kumimoji="1" lang="en-US" altLang="zh-CN" dirty="0"/>
              <a:t>+ACK</a:t>
            </a:r>
            <a:r>
              <a:rPr kumimoji="1" lang="zh-CN" altLang="en-US" dirty="0"/>
              <a:t>响应；检测信号接收起始点，去除空闲部分）</a:t>
            </a:r>
            <a:endParaRPr kumimoji="1" lang="en-US" altLang="zh-CN" dirty="0"/>
          </a:p>
          <a:p>
            <a:pPr marL="691200" lvl="4" indent="-230400">
              <a:buFont typeface="+mj-ea"/>
              <a:buAutoNum type="circleNumDbPlain"/>
            </a:pPr>
            <a:r>
              <a:rPr kumimoji="1" lang="zh-CN" altLang="en-US" dirty="0"/>
              <a:t>基础数据集（</a:t>
            </a:r>
            <a:r>
              <a:rPr kumimoji="1" lang="en-US" altLang="zh-CN" dirty="0" err="1"/>
              <a:t>ManyRx</a:t>
            </a:r>
            <a:r>
              <a:rPr kumimoji="1" lang="en-US" altLang="zh-CN" dirty="0"/>
              <a:t>,</a:t>
            </a:r>
            <a:r>
              <a:rPr kumimoji="1" lang="zh-CN" altLang="en-US" dirty="0"/>
              <a:t> </a:t>
            </a:r>
            <a:r>
              <a:rPr kumimoji="1" lang="en-US" altLang="zh-CN" dirty="0" err="1"/>
              <a:t>ManyTx</a:t>
            </a:r>
            <a:r>
              <a:rPr kumimoji="1" lang="en-US" altLang="zh-CN" dirty="0"/>
              <a:t>, </a:t>
            </a:r>
            <a:r>
              <a:rPr kumimoji="1" lang="en-US" altLang="zh-CN" dirty="0" err="1"/>
              <a:t>ManySig</a:t>
            </a:r>
            <a:r>
              <a:rPr kumimoji="1" lang="en-US" altLang="zh-CN" dirty="0"/>
              <a:t>, </a:t>
            </a:r>
            <a:r>
              <a:rPr kumimoji="1" lang="en-US" altLang="zh-CN" dirty="0" err="1"/>
              <a:t>SingleDay</a:t>
            </a:r>
            <a:r>
              <a:rPr kumimoji="1" lang="zh-CN" altLang="en-US" dirty="0"/>
              <a:t>）：截取导频信号的前</a:t>
            </a:r>
            <a:r>
              <a:rPr kumimoji="1" lang="en-US" altLang="zh-CN" dirty="0"/>
              <a:t>256</a:t>
            </a:r>
            <a:r>
              <a:rPr kumimoji="1" lang="zh-CN" altLang="en-US" dirty="0"/>
              <a:t>个采样作为信号样本</a:t>
            </a:r>
            <a:endParaRPr kumimoji="1" lang="en-US" altLang="zh-CN" dirty="0"/>
          </a:p>
          <a:p>
            <a:pPr marL="691200" lvl="4" indent="-230400">
              <a:buFont typeface="+mj-ea"/>
              <a:buAutoNum type="circleNumDbPlain"/>
            </a:pPr>
            <a:r>
              <a:rPr kumimoji="1" lang="zh-CN" altLang="en-US" dirty="0"/>
              <a:t>均衡数据集：在基础数据集之上，对每个导频信号样本进行信号均衡</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20</a:t>
            </a:fld>
            <a:endParaRPr kumimoji="1" lang="zh-CN" altLang="en-US"/>
          </a:p>
        </p:txBody>
      </p:sp>
    </p:spTree>
    <p:extLst>
      <p:ext uri="{BB962C8B-B14F-4D97-AF65-F5344CB8AC3E}">
        <p14:creationId xmlns:p14="http://schemas.microsoft.com/office/powerpoint/2010/main" val="4017562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数据集细节</a:t>
            </a:r>
            <a:endParaRPr kumimoji="1" lang="en-US" altLang="zh-CN" dirty="0"/>
          </a:p>
          <a:p>
            <a:pPr marL="459000" lvl="1" indent="-228600">
              <a:buAutoNum type="arabicParenBoth"/>
            </a:pPr>
            <a:r>
              <a:rPr kumimoji="1" lang="zh-CN" altLang="en-US" u="sng" dirty="0"/>
              <a:t>左图</a:t>
            </a:r>
            <a:r>
              <a:rPr kumimoji="1" lang="zh-CN" altLang="en-US" dirty="0"/>
              <a:t>：发射</a:t>
            </a:r>
            <a:r>
              <a:rPr kumimoji="1" lang="en-US" altLang="zh-CN" dirty="0"/>
              <a:t>/</a:t>
            </a:r>
            <a:r>
              <a:rPr kumimoji="1" lang="zh-CN" altLang="en-US" dirty="0"/>
              <a:t>接收机节点网格中，作为 </a:t>
            </a:r>
            <a:r>
              <a:rPr kumimoji="1" lang="en-US" altLang="zh-CN" dirty="0"/>
              <a:t>Tx/Rx </a:t>
            </a:r>
            <a:r>
              <a:rPr kumimoji="1" lang="zh-CN" altLang="en-US" dirty="0"/>
              <a:t>的节点位置</a:t>
            </a:r>
            <a:endParaRPr kumimoji="1" lang="en-US" altLang="zh-CN" dirty="0"/>
          </a:p>
          <a:p>
            <a:pPr marL="691200" lvl="4" indent="-230400">
              <a:buFont typeface="+mj-ea"/>
              <a:buAutoNum type="circleNumDbPlain"/>
            </a:pPr>
            <a:r>
              <a:rPr kumimoji="1" lang="zh-CN" altLang="en-US" dirty="0"/>
              <a:t>整体实验中，尽可能减少了外界环境长</a:t>
            </a:r>
            <a:r>
              <a:rPr kumimoji="1" lang="en-US" altLang="zh-CN" dirty="0"/>
              <a:t>/</a:t>
            </a:r>
            <a:r>
              <a:rPr kumimoji="1" lang="zh-CN" altLang="en-US" dirty="0"/>
              <a:t>复杂信道环境对指纹的影响；可以专注于研究模型架构本身的改进对指纹分类性能产生的影响</a:t>
            </a:r>
            <a:endParaRPr kumimoji="1" lang="en-US" altLang="zh-CN" dirty="0"/>
          </a:p>
          <a:p>
            <a:pPr marL="691200" lvl="4" indent="-230400">
              <a:buFont typeface="+mj-ea"/>
              <a:buAutoNum type="circleNumDbPlain"/>
            </a:pPr>
            <a:r>
              <a:rPr kumimoji="1" lang="zh-CN" altLang="en-US" dirty="0"/>
              <a:t>整体实验使用了多接收机而非单接收机，尽可能保证学习到的特征不与 </a:t>
            </a:r>
            <a:r>
              <a:rPr kumimoji="1" lang="en-US" altLang="zh-CN" dirty="0"/>
              <a:t>RSS </a:t>
            </a:r>
            <a:r>
              <a:rPr kumimoji="1" lang="zh-CN" altLang="en-US" dirty="0"/>
              <a:t>重合（尽可能规避学到信道指纹特征）</a:t>
            </a:r>
            <a:endParaRPr kumimoji="1" lang="en-US" altLang="zh-CN" dirty="0"/>
          </a:p>
          <a:p>
            <a:pPr marL="459000" marR="0" lvl="1" indent="-228600" algn="l" defTabSz="914400" rtl="0" eaLnBrk="1" fontAlgn="auto" latinLnBrk="0" hangingPunct="1">
              <a:lnSpc>
                <a:spcPct val="100000"/>
              </a:lnSpc>
              <a:spcBef>
                <a:spcPts val="0"/>
              </a:spcBef>
              <a:spcAft>
                <a:spcPts val="0"/>
              </a:spcAft>
              <a:buClrTx/>
              <a:buSzTx/>
              <a:buFontTx/>
              <a:buAutoNum type="arabicParenBoth"/>
              <a:tabLst/>
              <a:defRPr/>
            </a:pPr>
            <a:r>
              <a:rPr kumimoji="1" lang="zh-CN" altLang="en-US" u="sng" dirty="0"/>
              <a:t>右图（数据集处理过程）</a:t>
            </a:r>
            <a:r>
              <a:rPr kumimoji="1" lang="zh-CN" altLang="en-US" dirty="0"/>
              <a:t>：</a:t>
            </a:r>
            <a:r>
              <a:rPr kumimoji="1" lang="en-US" altLang="zh-CN" dirty="0"/>
              <a:t>Raw </a:t>
            </a:r>
            <a:r>
              <a:rPr kumimoji="1" lang="zh-CN" altLang="en-US" dirty="0"/>
              <a:t>→ </a:t>
            </a:r>
            <a:r>
              <a:rPr kumimoji="1" lang="en-US" altLang="zh-CN" dirty="0"/>
              <a:t>Full </a:t>
            </a:r>
            <a:r>
              <a:rPr kumimoji="1" lang="zh-CN" altLang="en-US" dirty="0"/>
              <a:t>→ </a:t>
            </a:r>
            <a:r>
              <a:rPr kumimoji="1" lang="en-US" altLang="zh-CN" dirty="0"/>
              <a:t>Subsets</a:t>
            </a:r>
            <a:r>
              <a:rPr kumimoji="1" lang="zh-CN" altLang="en-US" dirty="0"/>
              <a:t>；数据集采集作者建议采用 </a:t>
            </a:r>
            <a:r>
              <a:rPr kumimoji="1" lang="en-US" altLang="zh-CN" dirty="0"/>
              <a:t>Subset </a:t>
            </a:r>
            <a:r>
              <a:rPr kumimoji="1" lang="zh-CN" altLang="en-US" dirty="0"/>
              <a:t>进行信号实验，规避数据不平衡问题，同时绕过复杂的信号处理过程</a:t>
            </a:r>
            <a:endParaRPr kumimoji="1" lang="en-US" altLang="zh-CN" dirty="0"/>
          </a:p>
          <a:p>
            <a:pPr marL="691200" lvl="4" indent="-230400">
              <a:buFont typeface="+mj-ea"/>
              <a:buAutoNum type="circleNumDbPlain"/>
            </a:pPr>
            <a:r>
              <a:rPr kumimoji="1" lang="zh-CN" altLang="en-US" dirty="0"/>
              <a:t>原始工作中，作者将数据集打包问题建模为了一个整数规划问题进行求解，问题规模较大，且信号处理过程涉及对大量数据的遍历</a:t>
            </a:r>
            <a:endParaRPr kumimoji="1" lang="en-US" altLang="zh-CN" dirty="0"/>
          </a:p>
          <a:p>
            <a:pPr marL="691200" lvl="4" indent="-230400">
              <a:buFont typeface="+mj-ea"/>
              <a:buAutoNum type="circleNumDbPlain"/>
            </a:pPr>
            <a:r>
              <a:rPr kumimoji="1" lang="zh-CN" altLang="en-US" dirty="0"/>
              <a:t>如果需要使用 </a:t>
            </a:r>
            <a:r>
              <a:rPr kumimoji="1" lang="en-US" altLang="zh-CN" dirty="0" err="1"/>
              <a:t>RawWiSig</a:t>
            </a:r>
            <a:r>
              <a:rPr kumimoji="1" lang="en-US" altLang="zh-CN" dirty="0"/>
              <a:t> </a:t>
            </a:r>
            <a:r>
              <a:rPr kumimoji="1" lang="zh-CN" altLang="en-US" dirty="0"/>
              <a:t>（使用数据包进行指纹提取），数据集的规模就会更大；而且在数据集子集打包过程中，涉及对数据包数据随机性的估计，工作量较大</a:t>
            </a:r>
            <a:endParaRPr kumimoji="1" lang="en-US" altLang="zh-CN" dirty="0"/>
          </a:p>
          <a:p>
            <a:pPr marL="228600" indent="-228600">
              <a:buAutoNum type="arabicPeriod"/>
            </a:pPr>
            <a:r>
              <a:rPr kumimoji="1" lang="zh-CN" altLang="en-US" dirty="0"/>
              <a:t>数据集说明 </a:t>
            </a:r>
            <a:r>
              <a:rPr kumimoji="1" lang="en-US" altLang="zh-CN" dirty="0"/>
              <a:t>—— </a:t>
            </a:r>
            <a:r>
              <a:rPr kumimoji="1" lang="zh-CN" altLang="en-US" u="sng" dirty="0"/>
              <a:t>右图（数据集子集基本信息）</a:t>
            </a:r>
            <a:endParaRPr kumimoji="1" lang="en-US" altLang="zh-CN" u="sng" dirty="0"/>
          </a:p>
          <a:p>
            <a:pPr marL="459000" lvl="1" indent="-228600">
              <a:buAutoNum type="arabicParenBoth"/>
            </a:pPr>
            <a:r>
              <a:rPr kumimoji="1" lang="en-US" altLang="zh-CN" dirty="0"/>
              <a:t>Raw </a:t>
            </a:r>
            <a:r>
              <a:rPr kumimoji="1" lang="en-US" altLang="zh-CN" dirty="0" err="1"/>
              <a:t>WiSig</a:t>
            </a:r>
            <a:r>
              <a:rPr kumimoji="1" lang="en-US" altLang="zh-CN" dirty="0"/>
              <a:t>/Full </a:t>
            </a:r>
            <a:r>
              <a:rPr kumimoji="1" lang="en-US" altLang="zh-CN" dirty="0" err="1"/>
              <a:t>WiSig</a:t>
            </a:r>
            <a:r>
              <a:rPr kumimoji="1" lang="zh-CN" altLang="en-US" dirty="0"/>
              <a:t>：原始数据集对于接收机标签存在样本量不平衡的情况。</a:t>
            </a:r>
            <a:endParaRPr kumimoji="1" lang="en-US" altLang="zh-CN" dirty="0"/>
          </a:p>
          <a:p>
            <a:pPr marL="691200" lvl="4" indent="-230400">
              <a:buFont typeface="+mj-ea"/>
              <a:buAutoNum type="circleNumDbPlain"/>
            </a:pPr>
            <a:r>
              <a:rPr kumimoji="1" lang="zh-CN" altLang="en-US" dirty="0"/>
              <a:t>并非所有接收日中，相同的</a:t>
            </a:r>
            <a:r>
              <a:rPr kumimoji="1" lang="en-US" altLang="zh-CN" dirty="0"/>
              <a:t>Tx-Rx</a:t>
            </a:r>
            <a:r>
              <a:rPr kumimoji="1" lang="zh-CN" altLang="en-US" dirty="0"/>
              <a:t>对采集相同数量的信号样本（原因：</a:t>
            </a:r>
            <a:r>
              <a:rPr kumimoji="1" lang="en-US" altLang="zh-CN" dirty="0" err="1"/>
              <a:t>WiFi</a:t>
            </a:r>
            <a:r>
              <a:rPr kumimoji="1" lang="en-US" altLang="zh-CN" dirty="0"/>
              <a:t> MAC </a:t>
            </a:r>
            <a:r>
              <a:rPr kumimoji="1" lang="zh-CN" altLang="en-US" dirty="0"/>
              <a:t>协议 </a:t>
            </a:r>
            <a:r>
              <a:rPr kumimoji="1" lang="en-US" altLang="zh-CN" dirty="0"/>
              <a:t>+ </a:t>
            </a:r>
            <a:r>
              <a:rPr kumimoji="1" lang="zh-CN" altLang="en-US" dirty="0"/>
              <a:t>接收机</a:t>
            </a:r>
            <a:r>
              <a:rPr kumimoji="1" lang="en-US" altLang="zh-CN" dirty="0"/>
              <a:t>(Rx)</a:t>
            </a:r>
            <a:r>
              <a:rPr kumimoji="1" lang="zh-CN" altLang="en-US" dirty="0"/>
              <a:t>缺乏时间同步导致）</a:t>
            </a:r>
            <a:endParaRPr kumimoji="1" lang="en-US" altLang="zh-CN" dirty="0"/>
          </a:p>
          <a:p>
            <a:pPr marL="691200" lvl="4" indent="-230400">
              <a:buFont typeface="+mj-ea"/>
              <a:buAutoNum type="circleNumDbPlain"/>
            </a:pPr>
            <a:r>
              <a:rPr kumimoji="1" lang="zh-CN" altLang="en-US" dirty="0"/>
              <a:t>原始数据集包含了导频的整段信号，单一信号的样本长度长，整体数据集相对较大</a:t>
            </a:r>
            <a:endParaRPr kumimoji="1" lang="en-US" altLang="zh-CN" dirty="0"/>
          </a:p>
          <a:p>
            <a:pPr marL="459000" lvl="1" indent="-228600">
              <a:buAutoNum type="arabicParenBoth"/>
            </a:pPr>
            <a:r>
              <a:rPr kumimoji="1" lang="en-US" altLang="zh-CN" dirty="0" err="1"/>
              <a:t>ManySig</a:t>
            </a:r>
            <a:r>
              <a:rPr kumimoji="1" lang="en-US" altLang="zh-CN" dirty="0"/>
              <a:t>/</a:t>
            </a:r>
            <a:r>
              <a:rPr kumimoji="1" lang="en-US" altLang="zh-CN" dirty="0" err="1"/>
              <a:t>ManyTx</a:t>
            </a:r>
            <a:r>
              <a:rPr kumimoji="1" lang="en-US" altLang="zh-CN" dirty="0"/>
              <a:t>/</a:t>
            </a:r>
            <a:r>
              <a:rPr kumimoji="1" lang="en-US" altLang="zh-CN" dirty="0" err="1"/>
              <a:t>ManyRx</a:t>
            </a:r>
            <a:r>
              <a:rPr kumimoji="1" lang="en-US" altLang="zh-CN" dirty="0"/>
              <a:t>/</a:t>
            </a:r>
            <a:r>
              <a:rPr kumimoji="1" lang="en-US" altLang="zh-CN" dirty="0" err="1"/>
              <a:t>SingleDay</a:t>
            </a:r>
            <a:r>
              <a:rPr kumimoji="1" lang="zh-CN" altLang="en-US" dirty="0"/>
              <a:t>：原始数据集的子集，来自对原始数据集的预打包</a:t>
            </a:r>
            <a:endParaRPr kumimoji="1" lang="en-US" altLang="zh-CN" dirty="0"/>
          </a:p>
          <a:p>
            <a:pPr marL="691200" lvl="4" indent="-230400">
              <a:buFont typeface="+mj-ea"/>
              <a:buAutoNum type="circleNumDbPlain"/>
            </a:pPr>
            <a:r>
              <a:rPr kumimoji="1" lang="en-US" altLang="zh-CN" dirty="0" err="1"/>
              <a:t>ManySig</a:t>
            </a:r>
            <a:r>
              <a:rPr kumimoji="1" lang="zh-CN" altLang="en-US" dirty="0"/>
              <a:t>：对每一对固定 </a:t>
            </a:r>
            <a:r>
              <a:rPr kumimoji="1" lang="en-US" altLang="zh-CN" dirty="0"/>
              <a:t>Rx-Tx </a:t>
            </a:r>
            <a:r>
              <a:rPr kumimoji="1" lang="zh-CN" altLang="en-US" dirty="0"/>
              <a:t>对提供了大量信号，且数据集完全平衡；但是 </a:t>
            </a:r>
            <a:r>
              <a:rPr kumimoji="1" lang="en-US" altLang="zh-CN" dirty="0"/>
              <a:t>Tx-Rx </a:t>
            </a:r>
            <a:r>
              <a:rPr kumimoji="1" lang="zh-CN" altLang="en-US" dirty="0"/>
              <a:t>对数相对较少</a:t>
            </a:r>
            <a:endParaRPr kumimoji="1" lang="en-US" altLang="zh-CN" dirty="0"/>
          </a:p>
          <a:p>
            <a:pPr marL="691200" lvl="4" indent="-230400">
              <a:buFont typeface="+mj-ea"/>
              <a:buAutoNum type="circleNumDbPlain"/>
            </a:pPr>
            <a:r>
              <a:rPr kumimoji="1" lang="en-US" altLang="zh-CN" dirty="0" err="1"/>
              <a:t>ManyTx</a:t>
            </a:r>
            <a:r>
              <a:rPr kumimoji="1" lang="en-US" altLang="zh-CN" dirty="0"/>
              <a:t>/</a:t>
            </a:r>
            <a:r>
              <a:rPr kumimoji="1" lang="en-US" altLang="zh-CN" dirty="0" err="1"/>
              <a:t>ManyRx</a:t>
            </a:r>
            <a:r>
              <a:rPr kumimoji="1" lang="zh-CN" altLang="en-US" dirty="0"/>
              <a:t>：对大量 </a:t>
            </a:r>
            <a:r>
              <a:rPr kumimoji="1" lang="en-US" altLang="zh-CN" dirty="0"/>
              <a:t>Tx/Rx </a:t>
            </a:r>
            <a:r>
              <a:rPr kumimoji="1" lang="zh-CN" altLang="en-US" dirty="0"/>
              <a:t>场景提供了专门的打包数据集；但是对于每个接收机</a:t>
            </a:r>
            <a:r>
              <a:rPr kumimoji="1" lang="en-US" altLang="zh-CN" dirty="0"/>
              <a:t>(Rx)</a:t>
            </a:r>
            <a:r>
              <a:rPr kumimoji="1" lang="zh-CN" altLang="en-US" dirty="0"/>
              <a:t>，只有与 </a:t>
            </a:r>
            <a:r>
              <a:rPr kumimoji="1" lang="en-US" altLang="zh-CN" dirty="0"/>
              <a:t>90%</a:t>
            </a:r>
            <a:r>
              <a:rPr kumimoji="1" lang="zh-CN" altLang="en-US" dirty="0"/>
              <a:t> </a:t>
            </a:r>
            <a:r>
              <a:rPr kumimoji="1" lang="en-US" altLang="zh-CN" dirty="0"/>
              <a:t>Tx </a:t>
            </a:r>
            <a:r>
              <a:rPr kumimoji="1" lang="zh-CN" altLang="en-US" dirty="0"/>
              <a:t>形成的</a:t>
            </a:r>
            <a:r>
              <a:rPr kumimoji="1" lang="en-US" altLang="zh-CN" dirty="0"/>
              <a:t> Tx-Rx </a:t>
            </a:r>
            <a:r>
              <a:rPr kumimoji="1" lang="zh-CN" altLang="en-US" dirty="0"/>
              <a:t>对满足信号数量的要求</a:t>
            </a:r>
            <a:endParaRPr kumimoji="1" lang="en-US" altLang="zh-CN" dirty="0"/>
          </a:p>
          <a:p>
            <a:pPr marL="691200" lvl="4" indent="-230400">
              <a:buFont typeface="+mj-ea"/>
              <a:buAutoNum type="circleNumDbPlain"/>
            </a:pPr>
            <a:r>
              <a:rPr kumimoji="1" lang="en-US" altLang="zh-CN" dirty="0" err="1"/>
              <a:t>SingleDay</a:t>
            </a:r>
            <a:r>
              <a:rPr kumimoji="1" lang="zh-CN" altLang="en-US" dirty="0"/>
              <a:t>：提供了相对较多的信号和 </a:t>
            </a:r>
            <a:r>
              <a:rPr kumimoji="1" lang="en-US" altLang="zh-CN" dirty="0"/>
              <a:t>Tx-Rx </a:t>
            </a:r>
            <a:r>
              <a:rPr kumimoji="1" lang="zh-CN" altLang="en-US" dirty="0"/>
              <a:t>对，整体数据较为均衡；但是所有数据均只在一天之内采集</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21</a:t>
            </a:fld>
            <a:endParaRPr kumimoji="1" lang="zh-CN" altLang="en-US"/>
          </a:p>
        </p:txBody>
      </p:sp>
    </p:spTree>
    <p:extLst>
      <p:ext uri="{BB962C8B-B14F-4D97-AF65-F5344CB8AC3E}">
        <p14:creationId xmlns:p14="http://schemas.microsoft.com/office/powerpoint/2010/main" val="81167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a:t>STFT —— </a:t>
            </a:r>
            <a:r>
              <a:rPr kumimoji="1" lang="zh-CN" altLang="en-US" dirty="0"/>
              <a:t>信道无关时频谱</a:t>
            </a:r>
            <a:r>
              <a:rPr kumimoji="1" lang="en-US" altLang="zh-CN" dirty="0"/>
              <a:t> </a:t>
            </a:r>
            <a:r>
              <a:rPr kumimoji="1" lang="zh-CN" altLang="en-US" dirty="0"/>
              <a:t>（常用特征，但在短信号中时域分辨率过低，上采样可能导致无意调制信号畸形，扭曲射频指纹产生的信号特征）</a:t>
            </a:r>
            <a:endParaRPr kumimoji="1" lang="en-US" altLang="zh-CN" dirty="0"/>
          </a:p>
          <a:p>
            <a:pPr marL="459000" lvl="1" indent="-228600">
              <a:buAutoNum type="arabicParenBoth"/>
            </a:pPr>
            <a:r>
              <a:rPr kumimoji="1" lang="en-US" altLang="zh-CN" dirty="0"/>
              <a:t>FFT </a:t>
            </a:r>
            <a:r>
              <a:rPr kumimoji="1" lang="zh-CN" altLang="en-US" dirty="0"/>
              <a:t>滑窗：可看作复杂核函数与信号间的滑动卷积</a:t>
            </a:r>
            <a:endParaRPr kumimoji="1" lang="en-US" altLang="zh-CN" dirty="0"/>
          </a:p>
          <a:p>
            <a:pPr marL="691200" lvl="4" indent="-230400">
              <a:buFont typeface="+mj-ea"/>
              <a:buAutoNum type="circleNumDbPlain"/>
            </a:pPr>
            <a:r>
              <a:rPr kumimoji="1" lang="zh-CN" altLang="en-US" dirty="0"/>
              <a:t>滑窗长度决定了时域</a:t>
            </a:r>
            <a:r>
              <a:rPr kumimoji="1" lang="en-US" altLang="zh-CN" dirty="0"/>
              <a:t>/</a:t>
            </a:r>
            <a:r>
              <a:rPr kumimoji="1" lang="zh-CN" altLang="en-US" dirty="0"/>
              <a:t>频域分辨率；滑窗越长，时域分辨率越小，频域分辨率越大</a:t>
            </a:r>
            <a:endParaRPr kumimoji="1" lang="en-US" altLang="zh-CN" dirty="0"/>
          </a:p>
          <a:p>
            <a:pPr marL="691200" lvl="4" indent="-230400">
              <a:buFont typeface="+mj-ea"/>
              <a:buAutoNum type="circleNumDbPlain"/>
            </a:pPr>
            <a:r>
              <a:rPr kumimoji="1" lang="zh-CN" altLang="en-US" dirty="0"/>
              <a:t>主要用于提取时变频域信息；为提供更好的频域分辨率（时域信息可由原始信号提供），滑窗长度较长，体现时频慢变信息</a:t>
            </a:r>
            <a:endParaRPr kumimoji="1" lang="en-US" altLang="zh-CN" dirty="0"/>
          </a:p>
          <a:p>
            <a:pPr marL="691200" lvl="4" indent="-230400">
              <a:buFont typeface="+mj-ea"/>
              <a:buAutoNum type="circleNumDbPlain"/>
            </a:pPr>
            <a:r>
              <a:rPr kumimoji="1" lang="zh-CN" altLang="en-US" dirty="0"/>
              <a:t>在一定分辨率内，可以直观获得频</a:t>
            </a:r>
            <a:r>
              <a:rPr kumimoji="1" lang="en-US" altLang="zh-CN" dirty="0"/>
              <a:t>/</a:t>
            </a:r>
            <a:r>
              <a:rPr kumimoji="1" lang="zh-CN" altLang="en-US" dirty="0"/>
              <a:t>相偏信息</a:t>
            </a:r>
            <a:endParaRPr kumimoji="1" lang="en-US" altLang="zh-CN" dirty="0"/>
          </a:p>
          <a:p>
            <a:pPr marL="459000" marR="0" lvl="1" indent="-228600" algn="l" defTabSz="914400" rtl="0" eaLnBrk="1" fontAlgn="auto" latinLnBrk="0" hangingPunct="1">
              <a:lnSpc>
                <a:spcPct val="100000"/>
              </a:lnSpc>
              <a:spcBef>
                <a:spcPts val="0"/>
              </a:spcBef>
              <a:spcAft>
                <a:spcPts val="0"/>
              </a:spcAft>
              <a:buClrTx/>
              <a:buSzTx/>
              <a:buFontTx/>
              <a:buAutoNum type="arabicParenBoth"/>
              <a:tabLst/>
              <a:defRPr/>
            </a:pPr>
            <a:r>
              <a:rPr kumimoji="1" lang="zh-CN" altLang="en-US" dirty="0"/>
              <a:t>信道无关时频谱</a:t>
            </a:r>
            <a:endParaRPr kumimoji="1" lang="en-US" altLang="zh-CN" dirty="0"/>
          </a:p>
          <a:p>
            <a:pPr marL="691200" lvl="4" indent="-230400">
              <a:buFont typeface="+mj-ea"/>
              <a:buAutoNum type="circleNumDbPlain"/>
            </a:pPr>
            <a:r>
              <a:rPr kumimoji="1" lang="zh-CN" altLang="en-US" dirty="0"/>
              <a:t>通过假设相邻两个滑窗之间经过的时间内，信道信息不产生明显变化；相邻时间内的 </a:t>
            </a:r>
            <a:r>
              <a:rPr kumimoji="1" lang="en-US" altLang="zh-CN" dirty="0"/>
              <a:t>FFT </a:t>
            </a:r>
            <a:r>
              <a:rPr kumimoji="1" lang="zh-CN" altLang="en-US" dirty="0"/>
              <a:t>结果相除，可有效减小信道对幅值的影响</a:t>
            </a:r>
            <a:endParaRPr kumimoji="1" lang="en-US" altLang="zh-CN" dirty="0"/>
          </a:p>
          <a:p>
            <a:pPr marL="691200" lvl="4" indent="-230400">
              <a:buFont typeface="+mj-ea"/>
              <a:buAutoNum type="circleNumDbPlain"/>
            </a:pPr>
            <a:r>
              <a:rPr kumimoji="1" lang="zh-CN" altLang="en-US" dirty="0"/>
              <a:t>只保留了幅值信息，相位信息由时域提供</a:t>
            </a:r>
            <a:endParaRPr kumimoji="1" lang="en-US" altLang="zh-CN" dirty="0"/>
          </a:p>
          <a:p>
            <a:pPr marL="228600" indent="-228600">
              <a:buAutoNum type="arabicPeriod"/>
            </a:pPr>
            <a:r>
              <a:rPr kumimoji="1" lang="en-US" altLang="zh-CN" u="none" dirty="0"/>
              <a:t>GASF —— </a:t>
            </a:r>
            <a:r>
              <a:rPr kumimoji="1" lang="zh-CN" altLang="en-US" u="none" dirty="0"/>
              <a:t>格拉姆角场</a:t>
            </a:r>
            <a:r>
              <a:rPr kumimoji="1" lang="en-US" altLang="zh-CN" u="none" dirty="0"/>
              <a:t>	  </a:t>
            </a:r>
            <a:r>
              <a:rPr kumimoji="1" lang="zh-CN" altLang="en-US" u="none" dirty="0"/>
              <a:t>（对快变信息敏感，在无线信道场景下，单独使用效果不好）</a:t>
            </a:r>
            <a:endParaRPr kumimoji="1" lang="en-US" altLang="zh-CN" u="none" dirty="0"/>
          </a:p>
          <a:p>
            <a:pPr marL="459000" lvl="1" indent="-228600">
              <a:buAutoNum type="arabicParenBoth"/>
            </a:pPr>
            <a:r>
              <a:rPr kumimoji="1" lang="zh-CN" altLang="en-US" dirty="0"/>
              <a:t>值域转换 </a:t>
            </a:r>
            <a:r>
              <a:rPr kumimoji="1" lang="en-US" altLang="zh-CN" dirty="0"/>
              <a:t>—— </a:t>
            </a:r>
            <a:r>
              <a:rPr kumimoji="1" lang="zh-CN" altLang="en-US" dirty="0"/>
              <a:t>信号归一化</a:t>
            </a:r>
            <a:endParaRPr kumimoji="1" lang="en-US" altLang="zh-CN" dirty="0"/>
          </a:p>
          <a:p>
            <a:pPr marL="459000" lvl="1" indent="-228600">
              <a:buAutoNum type="arabicParenBoth"/>
            </a:pPr>
            <a:r>
              <a:rPr kumimoji="1" lang="zh-CN" altLang="en-US" dirty="0"/>
              <a:t>非线性压缩 </a:t>
            </a:r>
            <a:r>
              <a:rPr kumimoji="1" lang="en-US" altLang="zh-CN" dirty="0"/>
              <a:t>—— </a:t>
            </a:r>
            <a:r>
              <a:rPr kumimoji="1" lang="zh-CN" altLang="en-US" dirty="0"/>
              <a:t>放大过零点效应，保留快变信息</a:t>
            </a:r>
            <a:endParaRPr kumimoji="1" lang="en-US" altLang="zh-CN" dirty="0"/>
          </a:p>
          <a:p>
            <a:pPr marL="459000" lvl="1" indent="-228600">
              <a:buAutoNum type="arabicParenBoth"/>
            </a:pPr>
            <a:r>
              <a:rPr kumimoji="1" lang="zh-CN" altLang="en-US" dirty="0"/>
              <a:t>相关信息 </a:t>
            </a:r>
            <a:r>
              <a:rPr kumimoji="1" lang="en-US" altLang="zh-CN" dirty="0"/>
              <a:t>—— </a:t>
            </a:r>
            <a:r>
              <a:rPr kumimoji="1" lang="zh-CN" altLang="en-US" dirty="0"/>
              <a:t>处理相变信息</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22</a:t>
            </a:fld>
            <a:endParaRPr kumimoji="1" lang="zh-CN" altLang="en-US"/>
          </a:p>
        </p:txBody>
      </p:sp>
    </p:spTree>
    <p:extLst>
      <p:ext uri="{BB962C8B-B14F-4D97-AF65-F5344CB8AC3E}">
        <p14:creationId xmlns:p14="http://schemas.microsoft.com/office/powerpoint/2010/main" val="2872657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zh-CN" altLang="en-US" dirty="0"/>
              <a:t>使用通用架构</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23</a:t>
            </a:fld>
            <a:endParaRPr kumimoji="1" lang="zh-CN" altLang="en-US"/>
          </a:p>
        </p:txBody>
      </p:sp>
    </p:spTree>
    <p:extLst>
      <p:ext uri="{BB962C8B-B14F-4D97-AF65-F5344CB8AC3E}">
        <p14:creationId xmlns:p14="http://schemas.microsoft.com/office/powerpoint/2010/main" val="3066941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zh-CN" altLang="en-US" dirty="0"/>
              <a:t>类边界：在高维特征空间中尽可能保持球状边界</a:t>
            </a:r>
            <a:endParaRPr kumimoji="1" lang="en-US" altLang="zh-CN" dirty="0"/>
          </a:p>
          <a:p>
            <a:pPr marL="0" indent="0">
              <a:buNone/>
            </a:pPr>
            <a:r>
              <a:rPr kumimoji="1" lang="zh-CN" altLang="en-US" dirty="0"/>
              <a:t>边际损失：保证类间间距尽可能大</a:t>
            </a:r>
            <a:endParaRPr kumimoji="1" lang="en-US" altLang="zh-CN" dirty="0"/>
          </a:p>
          <a:p>
            <a:pPr marL="0" indent="0">
              <a:buNone/>
            </a:pPr>
            <a:r>
              <a:rPr kumimoji="1" lang="zh-CN" altLang="en-US" dirty="0"/>
              <a:t>交叉熵损失：保证类内间距尽可能小</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24</a:t>
            </a:fld>
            <a:endParaRPr kumimoji="1" lang="zh-CN" altLang="en-US"/>
          </a:p>
        </p:txBody>
      </p:sp>
    </p:spTree>
    <p:extLst>
      <p:ext uri="{BB962C8B-B14F-4D97-AF65-F5344CB8AC3E}">
        <p14:creationId xmlns:p14="http://schemas.microsoft.com/office/powerpoint/2010/main" val="3596300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混淆矩阵 </a:t>
            </a:r>
            <a:r>
              <a:rPr kumimoji="1" lang="en-US" altLang="zh-CN" dirty="0"/>
              <a:t>—— </a:t>
            </a:r>
            <a:r>
              <a:rPr kumimoji="1" lang="zh-CN" altLang="en-US" dirty="0"/>
              <a:t>展示整体模型对所有样本标签的误判情况（准确率、拒绝率、误判偏好）</a:t>
            </a:r>
            <a:endParaRPr kumimoji="1" lang="en-US" altLang="zh-CN" dirty="0"/>
          </a:p>
          <a:p>
            <a:pPr marL="230400" lvl="1" indent="0">
              <a:buNone/>
            </a:pPr>
            <a:r>
              <a:rPr kumimoji="1" lang="zh-CN" altLang="en-US" dirty="0"/>
              <a:t>按行看：同一设备被分类成不同标签的决策分布（概率加和为</a:t>
            </a:r>
            <a:r>
              <a:rPr kumimoji="1" lang="en-US" altLang="zh-CN" dirty="0"/>
              <a:t>1</a:t>
            </a:r>
            <a:r>
              <a:rPr kumimoji="1" lang="zh-CN" altLang="en-US" dirty="0"/>
              <a:t>）</a:t>
            </a:r>
            <a:endParaRPr kumimoji="1" lang="en-US" altLang="zh-CN" dirty="0"/>
          </a:p>
          <a:p>
            <a:pPr marL="230400" lvl="1" indent="0">
              <a:buNone/>
            </a:pPr>
            <a:r>
              <a:rPr kumimoji="1" lang="zh-CN" altLang="en-US" dirty="0"/>
              <a:t>按列看：分类为同一设备的所有样本，隶属于各个标签的决策分布</a:t>
            </a:r>
            <a:endParaRPr kumimoji="1" lang="en-US" altLang="zh-CN" dirty="0"/>
          </a:p>
          <a:p>
            <a:pPr marL="459000" lvl="1" indent="-228600">
              <a:buAutoNum type="arabicParenBoth"/>
            </a:pPr>
            <a:r>
              <a:rPr kumimoji="1" lang="zh-CN" altLang="en-US" dirty="0"/>
              <a:t>左上角部分 </a:t>
            </a:r>
            <a:r>
              <a:rPr kumimoji="1" lang="en-US" altLang="zh-CN" dirty="0"/>
              <a:t>(18×18)</a:t>
            </a:r>
            <a:r>
              <a:rPr kumimoji="1" lang="zh-CN" altLang="en-US" dirty="0"/>
              <a:t>：对于训练集中已知的设备，先使用测试集中的</a:t>
            </a:r>
            <a:r>
              <a:rPr kumimoji="1" lang="en-US" altLang="zh-CN" dirty="0"/>
              <a:t>200</a:t>
            </a:r>
            <a:r>
              <a:rPr kumimoji="1" lang="zh-CN" altLang="en-US" dirty="0"/>
              <a:t>个同类样本进行注册后，再进行分类得到的性能结果</a:t>
            </a:r>
            <a:endParaRPr kumimoji="1" lang="en-US" altLang="zh-CN" dirty="0"/>
          </a:p>
          <a:p>
            <a:pPr marL="460800" lvl="2" indent="0">
              <a:buNone/>
            </a:pPr>
            <a:r>
              <a:rPr kumimoji="1" lang="zh-CN" altLang="en-US" dirty="0"/>
              <a:t>主对角线：颜色越深，分类精确度越高</a:t>
            </a:r>
            <a:endParaRPr kumimoji="1" lang="en-US" altLang="zh-CN" dirty="0"/>
          </a:p>
          <a:p>
            <a:pPr marL="459000" lvl="1" indent="-228600">
              <a:buAutoNum type="arabicParenBoth"/>
            </a:pPr>
            <a:r>
              <a:rPr kumimoji="1" lang="zh-CN" altLang="en-US" dirty="0"/>
              <a:t>右下角部分 </a:t>
            </a:r>
            <a:r>
              <a:rPr kumimoji="1" lang="en-US" altLang="zh-CN" dirty="0"/>
              <a:t>(10×10)</a:t>
            </a:r>
            <a:r>
              <a:rPr kumimoji="1" lang="zh-CN" altLang="en-US" dirty="0"/>
              <a:t>：对于训练集中未知的设备，先使用测试集中的</a:t>
            </a:r>
            <a:r>
              <a:rPr kumimoji="1" lang="en-US" altLang="zh-CN" dirty="0"/>
              <a:t>200</a:t>
            </a:r>
            <a:r>
              <a:rPr kumimoji="1" lang="zh-CN" altLang="en-US" dirty="0"/>
              <a:t>个同类样本进行注册后，再进行分类得到的性能结果</a:t>
            </a:r>
            <a:endParaRPr kumimoji="1" lang="en-US" altLang="zh-CN" dirty="0"/>
          </a:p>
          <a:p>
            <a:pPr marL="460800" lvl="2" indent="0">
              <a:buNone/>
            </a:pPr>
            <a:r>
              <a:rPr kumimoji="1" lang="zh-CN" altLang="en-US" dirty="0"/>
              <a:t>主对角线：颜色越深，分类精确度越高</a:t>
            </a:r>
            <a:endParaRPr kumimoji="1" lang="en-US" altLang="zh-CN" dirty="0"/>
          </a:p>
          <a:p>
            <a:pPr marL="460800" lvl="2" indent="0">
              <a:buNone/>
            </a:pPr>
            <a:r>
              <a:rPr kumimoji="1" lang="zh-CN" altLang="en-US" dirty="0"/>
              <a:t>除主对角线的其他网格：颜色越深，将未知设备错误分类为另一未知设备的比例越大</a:t>
            </a:r>
            <a:endParaRPr kumimoji="1" lang="en-US" altLang="zh-CN" dirty="0"/>
          </a:p>
          <a:p>
            <a:pPr marL="459000" lvl="1" indent="-228600">
              <a:buAutoNum type="arabicParenBoth"/>
            </a:pPr>
            <a:r>
              <a:rPr kumimoji="1" lang="zh-CN" altLang="en-US" dirty="0"/>
              <a:t>左下角部分 </a:t>
            </a:r>
            <a:r>
              <a:rPr kumimoji="1" lang="en-US" altLang="zh-CN" dirty="0"/>
              <a:t>(10×18)</a:t>
            </a:r>
            <a:r>
              <a:rPr kumimoji="1" lang="zh-CN" altLang="en-US" dirty="0"/>
              <a:t>：考察将未知设备分类为已知设备的情况</a:t>
            </a:r>
            <a:endParaRPr kumimoji="1" lang="en-US" altLang="zh-CN" dirty="0"/>
          </a:p>
          <a:p>
            <a:pPr marL="460800" lvl="2" indent="0">
              <a:buNone/>
            </a:pPr>
            <a:r>
              <a:rPr kumimoji="1" lang="zh-CN" altLang="en-US" dirty="0"/>
              <a:t>同一行内颜色深的情况越明显，对应将未知设备分类为已知设备的比例越大</a:t>
            </a:r>
            <a:endParaRPr kumimoji="1" lang="en-US" altLang="zh-CN" dirty="0"/>
          </a:p>
          <a:p>
            <a:pPr marL="459000" lvl="1" indent="-228600">
              <a:buAutoNum type="arabicParenBoth"/>
            </a:pPr>
            <a:r>
              <a:rPr kumimoji="1" lang="zh-CN" altLang="en-US" dirty="0"/>
              <a:t>右上角部分</a:t>
            </a:r>
            <a:endParaRPr kumimoji="1" lang="en-US" altLang="zh-CN" dirty="0"/>
          </a:p>
          <a:p>
            <a:pPr marL="228600" indent="-228600">
              <a:buAutoNum type="arabicPeriod"/>
            </a:pPr>
            <a:r>
              <a:rPr kumimoji="1" lang="en-US" altLang="zh-CN" dirty="0"/>
              <a:t>t-SNE </a:t>
            </a:r>
            <a:r>
              <a:rPr kumimoji="1" lang="zh-CN" altLang="en-US" dirty="0"/>
              <a:t>聚类图</a:t>
            </a:r>
            <a:endParaRPr kumimoji="1" lang="en-US" altLang="zh-CN" dirty="0"/>
          </a:p>
          <a:p>
            <a:pPr marL="230400" lvl="1" indent="0">
              <a:buNone/>
            </a:pPr>
            <a:r>
              <a:rPr kumimoji="1" lang="zh-CN" altLang="en-US" dirty="0"/>
              <a:t>观察类别边界的模糊情况、类别交叠（已知设备原型、未知设备原型）</a:t>
            </a: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25</a:t>
            </a:fld>
            <a:endParaRPr kumimoji="1" lang="zh-CN" altLang="en-US"/>
          </a:p>
        </p:txBody>
      </p:sp>
    </p:spTree>
    <p:extLst>
      <p:ext uri="{BB962C8B-B14F-4D97-AF65-F5344CB8AC3E}">
        <p14:creationId xmlns:p14="http://schemas.microsoft.com/office/powerpoint/2010/main" val="2815743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26</a:t>
            </a:fld>
            <a:endParaRPr kumimoji="1" lang="zh-CN" altLang="en-US"/>
          </a:p>
        </p:txBody>
      </p:sp>
    </p:spTree>
    <p:extLst>
      <p:ext uri="{BB962C8B-B14F-4D97-AF65-F5344CB8AC3E}">
        <p14:creationId xmlns:p14="http://schemas.microsoft.com/office/powerpoint/2010/main" val="400900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27</a:t>
            </a:fld>
            <a:endParaRPr kumimoji="1" lang="zh-CN" altLang="en-US"/>
          </a:p>
        </p:txBody>
      </p:sp>
    </p:spTree>
    <p:extLst>
      <p:ext uri="{BB962C8B-B14F-4D97-AF65-F5344CB8AC3E}">
        <p14:creationId xmlns:p14="http://schemas.microsoft.com/office/powerpoint/2010/main" val="4133606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28</a:t>
            </a:fld>
            <a:endParaRPr kumimoji="1" lang="zh-CN" altLang="en-US"/>
          </a:p>
        </p:txBody>
      </p:sp>
    </p:spTree>
    <p:extLst>
      <p:ext uri="{BB962C8B-B14F-4D97-AF65-F5344CB8AC3E}">
        <p14:creationId xmlns:p14="http://schemas.microsoft.com/office/powerpoint/2010/main" val="966485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29</a:t>
            </a:fld>
            <a:endParaRPr kumimoji="1" lang="zh-CN" altLang="en-US"/>
          </a:p>
        </p:txBody>
      </p:sp>
    </p:spTree>
    <p:extLst>
      <p:ext uri="{BB962C8B-B14F-4D97-AF65-F5344CB8AC3E}">
        <p14:creationId xmlns:p14="http://schemas.microsoft.com/office/powerpoint/2010/main" val="925039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a:t>
            </a:fld>
            <a:endParaRPr kumimoji="1" lang="zh-CN" altLang="en-US"/>
          </a:p>
        </p:txBody>
      </p:sp>
    </p:spTree>
    <p:extLst>
      <p:ext uri="{BB962C8B-B14F-4D97-AF65-F5344CB8AC3E}">
        <p14:creationId xmlns:p14="http://schemas.microsoft.com/office/powerpoint/2010/main" val="1036524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zh-CN" altLang="en-US" dirty="0"/>
              <a:t>下一步考虑的方向</a:t>
            </a:r>
            <a:r>
              <a:rPr kumimoji="1" lang="en-US" altLang="zh-CN" dirty="0"/>
              <a:t> ——</a:t>
            </a:r>
            <a:endParaRPr kumimoji="1" lang="zh-CN" altLang="en-US" dirty="0"/>
          </a:p>
          <a:p>
            <a:pPr marL="252000" lvl="1" indent="0">
              <a:buNone/>
            </a:pPr>
            <a:r>
              <a:rPr kumimoji="1" lang="en-US" altLang="zh-CN" dirty="0"/>
              <a:t>(1) </a:t>
            </a:r>
            <a:r>
              <a:rPr kumimoji="1" lang="zh-CN" altLang="en-US" dirty="0"/>
              <a:t>注意力机制赋予时频滑窗重要性权重</a:t>
            </a:r>
          </a:p>
          <a:p>
            <a:pPr marL="252000" lvl="1" indent="0">
              <a:buNone/>
            </a:pPr>
            <a:r>
              <a:rPr kumimoji="1" lang="en-US" altLang="zh-CN" dirty="0"/>
              <a:t>(2) </a:t>
            </a:r>
            <a:r>
              <a:rPr kumimoji="1" lang="zh-CN" altLang="en-US" dirty="0"/>
              <a:t>基于多个弱特征分类器结合的集成学习</a:t>
            </a:r>
          </a:p>
          <a:p>
            <a:pPr marL="252000" lvl="1" indent="0">
              <a:buNone/>
            </a:pPr>
            <a:r>
              <a:rPr kumimoji="1" lang="en-US" altLang="zh-CN" dirty="0"/>
              <a:t>(3) </a:t>
            </a:r>
            <a:r>
              <a:rPr kumimoji="1" lang="zh-CN" altLang="en-US" dirty="0"/>
              <a:t>基于信道状态与变分自编码的射频指纹特征恢复模块</a:t>
            </a:r>
          </a:p>
          <a:p>
            <a:pPr marL="0" indent="0">
              <a:buNone/>
            </a:pPr>
            <a:endParaRPr kumimoji="1" lang="en-US" altLang="zh-CN"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30</a:t>
            </a:fld>
            <a:endParaRPr kumimoji="1" lang="zh-CN" altLang="en-US"/>
          </a:p>
        </p:txBody>
      </p:sp>
    </p:spTree>
    <p:extLst>
      <p:ext uri="{BB962C8B-B14F-4D97-AF65-F5344CB8AC3E}">
        <p14:creationId xmlns:p14="http://schemas.microsoft.com/office/powerpoint/2010/main" val="2316729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just" hangingPunct="0">
              <a:lnSpc>
                <a:spcPct val="100000"/>
              </a:lnSpc>
              <a:spcAft>
                <a:spcPts val="0"/>
              </a:spcAft>
              <a:buAutoNum type="arabicPeriod"/>
            </a:pPr>
            <a:r>
              <a:rPr kumimoji="1" lang="zh-CN" altLang="en-US" spc="0" dirty="0"/>
              <a:t>信号识别（来向</a:t>
            </a:r>
            <a:r>
              <a:rPr kumimoji="1" lang="en-US" altLang="zh-CN" spc="0" dirty="0"/>
              <a:t>/</a:t>
            </a:r>
            <a:r>
              <a:rPr kumimoji="1" lang="zh-CN" altLang="en-US" spc="0" dirty="0"/>
              <a:t>数据特征</a:t>
            </a:r>
            <a:r>
              <a:rPr kumimoji="1" lang="en-US" altLang="zh-CN" spc="0" dirty="0"/>
              <a:t>/…</a:t>
            </a:r>
            <a:r>
              <a:rPr kumimoji="1" lang="zh-CN" altLang="en-US" spc="0" dirty="0"/>
              <a:t>） </a:t>
            </a:r>
            <a:r>
              <a:rPr kumimoji="1" lang="en-US" altLang="zh-CN" spc="0" dirty="0"/>
              <a:t>—— </a:t>
            </a:r>
            <a:r>
              <a:rPr kumimoji="1" lang="zh-CN" altLang="en-US" spc="0" dirty="0"/>
              <a:t>辐射源个体识别 → 指纹</a:t>
            </a:r>
            <a:endParaRPr kumimoji="1" lang="en-US" altLang="zh-CN" spc="0" dirty="0"/>
          </a:p>
          <a:p>
            <a:pPr marL="459000" lvl="1" indent="-228600" algn="just" hangingPunct="0">
              <a:lnSpc>
                <a:spcPct val="100000"/>
              </a:lnSpc>
              <a:spcAft>
                <a:spcPts val="0"/>
              </a:spcAft>
              <a:buAutoNum type="arabicParenBoth"/>
            </a:pPr>
            <a:r>
              <a:rPr kumimoji="1" lang="zh-CN" altLang="en-US" spc="0" dirty="0"/>
              <a:t>基于位置的识别方法：信道指纹（</a:t>
            </a:r>
            <a:r>
              <a:rPr kumimoji="1" lang="en-US" altLang="zh-CN" spc="0" dirty="0"/>
              <a:t>RSS/</a:t>
            </a:r>
            <a:r>
              <a:rPr kumimoji="1" lang="zh-CN" altLang="en-US" spc="0" dirty="0"/>
              <a:t>信道强度、多径特征、</a:t>
            </a:r>
            <a:r>
              <a:rPr kumimoji="1" lang="en-US" altLang="zh-CN" spc="0" dirty="0"/>
              <a:t>AOA/AOD</a:t>
            </a:r>
            <a:r>
              <a:rPr kumimoji="1" lang="zh-CN" altLang="en-US" spc="0" dirty="0"/>
              <a:t>、时延、</a:t>
            </a:r>
            <a:r>
              <a:rPr kumimoji="1" lang="en-US" altLang="zh-CN" spc="0" dirty="0"/>
              <a:t>……</a:t>
            </a:r>
            <a:r>
              <a:rPr kumimoji="1" lang="zh-CN" altLang="en-US" spc="0" dirty="0"/>
              <a:t>）</a:t>
            </a:r>
            <a:endParaRPr kumimoji="1" lang="en-US" altLang="zh-CN" spc="0" dirty="0"/>
          </a:p>
          <a:p>
            <a:pPr marL="460800" lvl="2" indent="0" algn="just" hangingPunct="0">
              <a:lnSpc>
                <a:spcPct val="100000"/>
              </a:lnSpc>
              <a:spcAft>
                <a:spcPts val="0"/>
              </a:spcAft>
              <a:buNone/>
            </a:pPr>
            <a:r>
              <a:rPr kumimoji="1" lang="zh-CN" altLang="en-US" spc="0" dirty="0"/>
              <a:t>问题：位置特征更多用于定位任务，只能针对无法移动的大型无线电设备（基站）进行识别</a:t>
            </a:r>
            <a:endParaRPr kumimoji="1" lang="en-US" altLang="zh-CN" spc="0" dirty="0"/>
          </a:p>
          <a:p>
            <a:pPr marL="459000" lvl="1" indent="-228600" algn="just" hangingPunct="0">
              <a:lnSpc>
                <a:spcPct val="100000"/>
              </a:lnSpc>
              <a:spcAft>
                <a:spcPts val="0"/>
              </a:spcAft>
              <a:buAutoNum type="arabicParenBoth"/>
            </a:pPr>
            <a:r>
              <a:rPr kumimoji="1" lang="zh-CN" altLang="en-US" spc="0" dirty="0"/>
              <a:t>位置无关的识别方法：辐射源个体识别</a:t>
            </a:r>
            <a:r>
              <a:rPr kumimoji="1" lang="en-US" altLang="zh-CN" spc="0" dirty="0"/>
              <a:t>/</a:t>
            </a:r>
            <a:r>
              <a:rPr kumimoji="1" lang="zh-CN" altLang="en-US" spc="0" dirty="0"/>
              <a:t>特定辐射源识别</a:t>
            </a:r>
            <a:endParaRPr kumimoji="1" lang="en-US" altLang="zh-CN" spc="0" dirty="0"/>
          </a:p>
          <a:p>
            <a:pPr marL="1800" lvl="0" indent="-228600" algn="just" hangingPunct="0">
              <a:lnSpc>
                <a:spcPct val="100000"/>
              </a:lnSpc>
              <a:spcAft>
                <a:spcPts val="0"/>
              </a:spcAft>
              <a:buAutoNum type="arabicPeriod"/>
            </a:pPr>
            <a:r>
              <a:rPr kumimoji="1" lang="zh-CN" altLang="en-US" spc="0" dirty="0"/>
              <a:t>射频指纹的特性：固有（每台设备都有）、独有（每台设备都不一样）、不可伪造（很难仿冒）、难以改变（很难改变自己的指纹）、（可采集）</a:t>
            </a:r>
            <a:endParaRPr kumimoji="1" lang="en-US" altLang="zh-CN" spc="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4</a:t>
            </a:fld>
            <a:endParaRPr kumimoji="1" lang="zh-CN" altLang="en-US"/>
          </a:p>
        </p:txBody>
      </p:sp>
    </p:spTree>
    <p:extLst>
      <p:ext uri="{BB962C8B-B14F-4D97-AF65-F5344CB8AC3E}">
        <p14:creationId xmlns:p14="http://schemas.microsoft.com/office/powerpoint/2010/main" val="3660384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just" hangingPunct="0">
              <a:lnSpc>
                <a:spcPct val="100000"/>
              </a:lnSpc>
              <a:spcAft>
                <a:spcPts val="0"/>
              </a:spcAft>
              <a:buAutoNum type="arabicPeriod"/>
            </a:pPr>
            <a:r>
              <a:rPr kumimoji="1" lang="zh-CN" altLang="en-US" spc="0" dirty="0"/>
              <a:t>射频指纹产生的本质：无线电设备的制造工差</a:t>
            </a:r>
            <a:endParaRPr kumimoji="1" lang="en-US" altLang="zh-CN" spc="0" dirty="0"/>
          </a:p>
          <a:p>
            <a:pPr marL="230400" lvl="1" indent="0" algn="just" hangingPunct="0">
              <a:lnSpc>
                <a:spcPct val="100000"/>
              </a:lnSpc>
              <a:spcAft>
                <a:spcPts val="0"/>
              </a:spcAft>
              <a:buNone/>
            </a:pPr>
            <a:r>
              <a:rPr kumimoji="1" lang="zh-CN" altLang="en-US" spc="0" dirty="0"/>
              <a:t>理想情况下，可以为每一台无线电设备建立一种射频指纹，来反映各个元器件组成的射频电路所具有的某种“出厂标签”</a:t>
            </a:r>
            <a:endParaRPr kumimoji="1" lang="en-US" altLang="zh-CN" spc="0" dirty="0"/>
          </a:p>
          <a:p>
            <a:pPr marL="228600" indent="-228600" algn="just" hangingPunct="0">
              <a:lnSpc>
                <a:spcPct val="100000"/>
              </a:lnSpc>
              <a:spcAft>
                <a:spcPts val="0"/>
              </a:spcAft>
              <a:buAutoNum type="arabicPeriod"/>
            </a:pPr>
            <a:r>
              <a:rPr kumimoji="1" lang="zh-CN" altLang="en-US" spc="0" dirty="0"/>
              <a:t>射频指纹识别任务 </a:t>
            </a:r>
            <a:r>
              <a:rPr kumimoji="1" lang="en-US" altLang="zh-CN" spc="0" dirty="0"/>
              <a:t>—— </a:t>
            </a:r>
            <a:r>
              <a:rPr kumimoji="1" lang="zh-CN" altLang="en-US" spc="0" dirty="0"/>
              <a:t>通过接收到的设备信号中所带有的无意调制特征，判断发射机身份（标签） → 信号分类问题</a:t>
            </a:r>
            <a:endParaRPr kumimoji="1" lang="en-US" altLang="zh-CN" spc="0" dirty="0"/>
          </a:p>
          <a:p>
            <a:pPr marL="228600" marR="0" lvl="0" indent="-228600" algn="just" defTabSz="914400" rtl="0" eaLnBrk="1" fontAlgn="auto" latinLnBrk="0" hangingPunct="0">
              <a:lnSpc>
                <a:spcPct val="100000"/>
              </a:lnSpc>
              <a:spcBef>
                <a:spcPts val="0"/>
              </a:spcBef>
              <a:spcAft>
                <a:spcPts val="0"/>
              </a:spcAft>
              <a:buClrTx/>
              <a:buSzTx/>
              <a:buFont typeface="+mj-lt"/>
              <a:buAutoNum type="arabicPeriod" startAt="3"/>
              <a:tabLst/>
              <a:defRPr/>
            </a:pPr>
            <a:r>
              <a:rPr kumimoji="1" lang="zh-CN" altLang="en-US" spc="0" dirty="0"/>
              <a:t>射频指纹识别 </a:t>
            </a:r>
            <a:r>
              <a:rPr kumimoji="1" lang="en-US" altLang="zh-CN" spc="0" dirty="0"/>
              <a:t>——</a:t>
            </a:r>
            <a:r>
              <a:rPr kumimoji="1" lang="zh-CN" altLang="en-US" spc="0" dirty="0"/>
              <a:t>在该领域中，指纹识别原文为 </a:t>
            </a:r>
            <a:r>
              <a:rPr kumimoji="1" lang="en-US" altLang="zh-CN" spc="0" dirty="0"/>
              <a:t>“fingerprinting identification” </a:t>
            </a:r>
            <a:r>
              <a:rPr kumimoji="1" lang="zh-CN" altLang="en-US" spc="0" dirty="0"/>
              <a:t>而非 </a:t>
            </a:r>
            <a:r>
              <a:rPr kumimoji="1" lang="en-US" altLang="zh-CN" spc="0" dirty="0"/>
              <a:t>“recognition”</a:t>
            </a:r>
            <a:r>
              <a:rPr kumimoji="1" lang="zh-CN" altLang="en-US" spc="0" dirty="0"/>
              <a:t>，因此此处的识别应为“认证”，目前普遍译为“识别”</a:t>
            </a:r>
            <a:endParaRPr kumimoji="1" lang="en-US" altLang="zh-CN" spc="0" dirty="0"/>
          </a:p>
          <a:p>
            <a:pPr marL="230400" indent="0" algn="just" hangingPunct="0">
              <a:lnSpc>
                <a:spcPct val="100000"/>
              </a:lnSpc>
              <a:spcAft>
                <a:spcPts val="0"/>
              </a:spcAft>
              <a:buNone/>
            </a:pPr>
            <a:r>
              <a:rPr kumimoji="1" lang="zh-CN" altLang="en-US" spc="0" dirty="0"/>
              <a:t>射频指纹：不应该将其理解为信号</a:t>
            </a:r>
            <a:r>
              <a:rPr kumimoji="1" lang="en-US" altLang="zh-CN" spc="0" dirty="0"/>
              <a:t>/</a:t>
            </a:r>
            <a:r>
              <a:rPr kumimoji="1" lang="zh-CN" altLang="en-US" spc="0" dirty="0"/>
              <a:t>信号层面上完全固定的特征</a:t>
            </a:r>
            <a:endParaRPr kumimoji="1" lang="en-US" altLang="zh-CN" spc="0" dirty="0"/>
          </a:p>
          <a:p>
            <a:pPr marL="460800" lvl="1" indent="-228600" algn="just" hangingPunct="0">
              <a:lnSpc>
                <a:spcPct val="100000"/>
              </a:lnSpc>
              <a:spcAft>
                <a:spcPts val="0"/>
              </a:spcAft>
              <a:buAutoNum type="arabicParenBoth"/>
            </a:pPr>
            <a:r>
              <a:rPr kumimoji="1" lang="zh-CN" altLang="en-US" spc="0" dirty="0"/>
              <a:t>不能理解为某种信号：</a:t>
            </a:r>
            <a:endParaRPr kumimoji="1" lang="en-US" altLang="zh-CN" spc="0" dirty="0"/>
          </a:p>
          <a:p>
            <a:pPr marL="460800" lvl="3" indent="0" algn="just" hangingPunct="0">
              <a:lnSpc>
                <a:spcPct val="100000"/>
              </a:lnSpc>
              <a:spcAft>
                <a:spcPts val="0"/>
              </a:spcAft>
              <a:buNone/>
            </a:pPr>
            <a:r>
              <a:rPr kumimoji="1" lang="zh-CN" altLang="en-US" spc="0" dirty="0"/>
              <a:t>同一无线电设备在信号发射的过程中，容易根据发射电路的固定工差特征，在已调信号的基础上进行无意调制。因此，射频指纹是决定无意调制信息的硬件特征，而不是无意调制产生的畸变信号本身（基于同一种调制特征可能产生不同的无意调制信号，因为特征可能是某种随机性频偏</a:t>
            </a:r>
            <a:r>
              <a:rPr kumimoji="1" lang="en-US" altLang="zh-CN" spc="0" dirty="0"/>
              <a:t>/</a:t>
            </a:r>
            <a:r>
              <a:rPr kumimoji="1" lang="zh-CN" altLang="en-US" spc="0" dirty="0"/>
              <a:t>相偏</a:t>
            </a:r>
            <a:r>
              <a:rPr kumimoji="1" lang="en-US" altLang="zh-CN" spc="0" dirty="0"/>
              <a:t>/</a:t>
            </a:r>
            <a:r>
              <a:rPr kumimoji="1" lang="zh-CN" altLang="en-US" spc="0" dirty="0"/>
              <a:t>统计特性）</a:t>
            </a:r>
            <a:endParaRPr kumimoji="1" lang="en-US" altLang="zh-CN" spc="0" dirty="0"/>
          </a:p>
          <a:p>
            <a:pPr marL="460800" lvl="1" indent="-228600" algn="just" hangingPunct="0">
              <a:lnSpc>
                <a:spcPct val="100000"/>
              </a:lnSpc>
              <a:spcAft>
                <a:spcPts val="0"/>
              </a:spcAft>
              <a:buAutoNum type="arabicParenBoth"/>
            </a:pPr>
            <a:r>
              <a:rPr kumimoji="1" lang="zh-CN" altLang="en-US" spc="0" dirty="0"/>
              <a:t>不能理解为信号中的某一类完全固定的特征：</a:t>
            </a:r>
            <a:endParaRPr kumimoji="1" lang="en-US" altLang="zh-CN" spc="0" dirty="0"/>
          </a:p>
          <a:p>
            <a:pPr marL="460800" lvl="2" indent="0" algn="just" hangingPunct="0">
              <a:lnSpc>
                <a:spcPct val="100000"/>
              </a:lnSpc>
              <a:spcAft>
                <a:spcPts val="0"/>
              </a:spcAft>
              <a:buNone/>
            </a:pPr>
            <a:r>
              <a:rPr kumimoji="1" lang="zh-CN" altLang="en-US" spc="0" dirty="0"/>
              <a:t>由于射频指纹产生的无意调制可以看作是某种色噪声与已调信号的累加，且由于元器件温度产生的热噪声与其他指纹特征都具有更强的统计意义，而非数值意义；因此不能仅通过单个信号中提取的强时变特征作为体现设备身份信息的射频指纹（射频指纹作为色噪声，可用于理论建模的随机过程一定具有非平稳性；单一信号层面的特征作为一种随机过程的确定性采样，无法包含非平稳随机过程的统计特征；而由较多样本组成的具有整体性的统计特征，才可以作为判断设备身份的可靠依据）</a:t>
            </a:r>
            <a:endParaRPr kumimoji="1" lang="en-US" altLang="zh-CN" spc="0" dirty="0"/>
          </a:p>
          <a:p>
            <a:pPr marL="228600" indent="-228600" algn="just" hangingPunct="0">
              <a:lnSpc>
                <a:spcPct val="100000"/>
              </a:lnSpc>
              <a:spcAft>
                <a:spcPts val="0"/>
              </a:spcAft>
              <a:buAutoNum type="arabicPeriod"/>
            </a:pPr>
            <a:endParaRPr kumimoji="1" lang="en-US" altLang="zh-CN" spc="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5</a:t>
            </a:fld>
            <a:endParaRPr kumimoji="1" lang="zh-CN" altLang="en-US"/>
          </a:p>
        </p:txBody>
      </p:sp>
    </p:spTree>
    <p:extLst>
      <p:ext uri="{BB962C8B-B14F-4D97-AF65-F5344CB8AC3E}">
        <p14:creationId xmlns:p14="http://schemas.microsoft.com/office/powerpoint/2010/main" val="3853114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hangingPunct="0">
              <a:lnSpc>
                <a:spcPct val="100000"/>
              </a:lnSpc>
              <a:spcAft>
                <a:spcPts val="0"/>
              </a:spcAft>
              <a:buNone/>
            </a:pPr>
            <a:endParaRPr kumimoji="1" lang="en-US" altLang="zh-CN" spc="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6</a:t>
            </a:fld>
            <a:endParaRPr kumimoji="1" lang="zh-CN" altLang="en-US"/>
          </a:p>
        </p:txBody>
      </p:sp>
    </p:spTree>
    <p:extLst>
      <p:ext uri="{BB962C8B-B14F-4D97-AF65-F5344CB8AC3E}">
        <p14:creationId xmlns:p14="http://schemas.microsoft.com/office/powerpoint/2010/main" val="589282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lgn="just" hangingPunct="0">
              <a:lnSpc>
                <a:spcPct val="100000"/>
              </a:lnSpc>
              <a:spcAft>
                <a:spcPts val="0"/>
              </a:spcAft>
              <a:buAutoNum type="arabicPeriod"/>
            </a:pPr>
            <a:r>
              <a:rPr kumimoji="1" lang="zh-CN" altLang="en-US" spc="0" dirty="0"/>
              <a:t>暂态信号、稳态信号概念解释</a:t>
            </a:r>
            <a:endParaRPr kumimoji="1" lang="en-US" altLang="zh-CN" spc="0" dirty="0"/>
          </a:p>
          <a:p>
            <a:pPr marL="228600" indent="-228600" algn="just" hangingPunct="0">
              <a:lnSpc>
                <a:spcPct val="100000"/>
              </a:lnSpc>
              <a:spcAft>
                <a:spcPts val="0"/>
              </a:spcAft>
              <a:buAutoNum type="arabicPeriod"/>
            </a:pPr>
            <a:r>
              <a:rPr kumimoji="1" lang="zh-CN" altLang="en-US" spc="0" dirty="0"/>
              <a:t>暂态信号中的暂态射频指纹</a:t>
            </a:r>
            <a:endParaRPr kumimoji="1" lang="en-US" altLang="zh-CN" spc="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7</a:t>
            </a:fld>
            <a:endParaRPr kumimoji="1" lang="zh-CN" altLang="en-US"/>
          </a:p>
        </p:txBody>
      </p:sp>
    </p:spTree>
    <p:extLst>
      <p:ext uri="{BB962C8B-B14F-4D97-AF65-F5344CB8AC3E}">
        <p14:creationId xmlns:p14="http://schemas.microsoft.com/office/powerpoint/2010/main" val="215162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hangingPunct="0">
              <a:lnSpc>
                <a:spcPct val="100000"/>
              </a:lnSpc>
              <a:spcAft>
                <a:spcPts val="0"/>
              </a:spcAft>
              <a:buNone/>
            </a:pPr>
            <a:r>
              <a:rPr kumimoji="1" lang="zh-CN" altLang="en-US" spc="0" dirty="0"/>
              <a:t>（解释性内容）</a:t>
            </a:r>
            <a:endParaRPr kumimoji="1" lang="en-US" altLang="zh-CN" spc="0" dirty="0"/>
          </a:p>
          <a:p>
            <a:pPr marL="228600" indent="-228600" algn="just" hangingPunct="0">
              <a:lnSpc>
                <a:spcPct val="100000"/>
              </a:lnSpc>
              <a:spcAft>
                <a:spcPts val="0"/>
              </a:spcAft>
              <a:buAutoNum type="arabicPeriod"/>
            </a:pPr>
            <a:r>
              <a:rPr kumimoji="1" lang="zh-CN" altLang="en-US" spc="0" dirty="0"/>
              <a:t>为什么暂态信号中的射频指纹特征具有很强的硬件关联性与通信参数关联性？</a:t>
            </a:r>
            <a:endParaRPr kumimoji="1" lang="en-US" altLang="zh-CN" spc="0" dirty="0"/>
          </a:p>
          <a:p>
            <a:pPr marL="338400" lvl="1" indent="0" algn="just" hangingPunct="0">
              <a:lnSpc>
                <a:spcPct val="100000"/>
              </a:lnSpc>
              <a:spcAft>
                <a:spcPts val="0"/>
              </a:spcAft>
              <a:buNone/>
            </a:pPr>
            <a:r>
              <a:rPr kumimoji="1" lang="zh-CN" altLang="en-US" spc="0" dirty="0"/>
              <a:t>硬件关联性：由不同型号元器件构成的射频电路的瞬时工作特性差距相比稳态工作特性大得多（稳态工作特性基本都围绕标称值进行设计，因此差距较小）</a:t>
            </a:r>
            <a:endParaRPr kumimoji="1" lang="en-US" altLang="zh-CN" spc="0" dirty="0"/>
          </a:p>
          <a:p>
            <a:pPr marL="338400" lvl="1" indent="0" algn="just" hangingPunct="0">
              <a:lnSpc>
                <a:spcPct val="100000"/>
              </a:lnSpc>
              <a:spcAft>
                <a:spcPts val="0"/>
              </a:spcAft>
              <a:buNone/>
            </a:pPr>
            <a:r>
              <a:rPr kumimoji="1" lang="zh-CN" altLang="en-US" spc="0" dirty="0"/>
              <a:t>通信参数关联性：硬件工作在不同频点</a:t>
            </a:r>
            <a:r>
              <a:rPr kumimoji="1" lang="en-US" altLang="zh-CN" spc="0" dirty="0"/>
              <a:t>/</a:t>
            </a:r>
            <a:r>
              <a:rPr kumimoji="1" lang="zh-CN" altLang="en-US" spc="0" dirty="0"/>
              <a:t>放大特性</a:t>
            </a:r>
            <a:r>
              <a:rPr kumimoji="1" lang="en-US" altLang="zh-CN" spc="0" dirty="0"/>
              <a:t>/</a:t>
            </a:r>
            <a:r>
              <a:rPr kumimoji="1" lang="zh-CN" altLang="en-US" spc="0" dirty="0"/>
              <a:t>同步方式下时，产生的无意调制方式都会有差别</a:t>
            </a:r>
            <a:endParaRPr kumimoji="1" lang="en-US" altLang="zh-CN" spc="0" dirty="0"/>
          </a:p>
          <a:p>
            <a:pPr marL="228600" indent="-228600" algn="just" hangingPunct="0">
              <a:lnSpc>
                <a:spcPct val="100000"/>
              </a:lnSpc>
              <a:spcAft>
                <a:spcPts val="0"/>
              </a:spcAft>
              <a:buAutoNum type="arabicPeriod"/>
            </a:pPr>
            <a:r>
              <a:rPr kumimoji="1" lang="zh-CN" altLang="en-US" spc="0" dirty="0"/>
              <a:t>为什么接收机对暂态信号的获取难度相较稳态信号更高？</a:t>
            </a:r>
            <a:endParaRPr kumimoji="1" lang="en-US" altLang="zh-CN" spc="0" dirty="0"/>
          </a:p>
          <a:p>
            <a:pPr marL="338400" lvl="1" indent="0" algn="just" hangingPunct="0">
              <a:lnSpc>
                <a:spcPct val="100000"/>
              </a:lnSpc>
              <a:spcAft>
                <a:spcPts val="0"/>
              </a:spcAft>
              <a:buNone/>
            </a:pPr>
            <a:r>
              <a:rPr kumimoji="1" lang="en-US" altLang="zh-CN" spc="0" dirty="0"/>
              <a:t>(1) </a:t>
            </a:r>
            <a:r>
              <a:rPr kumimoji="1" lang="zh-CN" altLang="en-US" spc="0" dirty="0"/>
              <a:t>在实际无线传输过程中，需要经过均衡与同步操作。接收机需要设计在同步帧前保留暂态信号部分，并判断暂态信号起始位置后，才能对暂态信号进行分析，需要在接收机的同步电路前添加新模块，涉及硬件改动。</a:t>
            </a:r>
            <a:endParaRPr kumimoji="1" lang="en-US" altLang="zh-CN" spc="0" dirty="0"/>
          </a:p>
          <a:p>
            <a:pPr marL="338400" lvl="1" indent="0" algn="just" hangingPunct="0">
              <a:lnSpc>
                <a:spcPct val="100000"/>
              </a:lnSpc>
              <a:spcAft>
                <a:spcPts val="0"/>
              </a:spcAft>
              <a:buNone/>
            </a:pPr>
            <a:r>
              <a:rPr kumimoji="1" lang="en-US" altLang="zh-CN" spc="0" dirty="0"/>
              <a:t>(2) </a:t>
            </a:r>
            <a:r>
              <a:rPr kumimoji="1" lang="zh-CN" altLang="en-US" spc="0" dirty="0"/>
              <a:t>无线传输中存在时变信道噪声，需要设计能够适应信道特性的暂态信号收集装置，设计相比稳态信号收集更为复杂。</a:t>
            </a:r>
            <a:endParaRPr kumimoji="1" lang="en-US" altLang="zh-CN" spc="0" dirty="0"/>
          </a:p>
          <a:p>
            <a:pPr marL="338400" lvl="1" indent="0" algn="just" hangingPunct="0">
              <a:lnSpc>
                <a:spcPct val="100000"/>
              </a:lnSpc>
              <a:spcAft>
                <a:spcPts val="0"/>
              </a:spcAft>
              <a:buNone/>
            </a:pPr>
            <a:r>
              <a:rPr kumimoji="1" lang="en-US" altLang="zh-CN" spc="0" dirty="0"/>
              <a:t>(3) </a:t>
            </a:r>
            <a:r>
              <a:rPr kumimoji="1" lang="zh-CN" altLang="en-US" spc="0" dirty="0"/>
              <a:t>如果使用暂态信号分析射频指纹，那么接收机对于一段持续信号只有很短时间的分析样本，相比稳态信号来说样本量很少；且在无线信道中进行暂态指纹收集的过程也更加复杂。</a:t>
            </a:r>
            <a:endParaRPr kumimoji="1" lang="en-US" altLang="zh-CN" spc="0" dirty="0"/>
          </a:p>
          <a:p>
            <a:pPr marL="338400" lvl="1" indent="0" algn="just" hangingPunct="0">
              <a:lnSpc>
                <a:spcPct val="100000"/>
              </a:lnSpc>
              <a:spcAft>
                <a:spcPts val="0"/>
              </a:spcAft>
              <a:buNone/>
            </a:pPr>
            <a:r>
              <a:rPr kumimoji="1" lang="zh-CN" altLang="en-US" spc="0" dirty="0"/>
              <a:t>导致的结果 </a:t>
            </a:r>
            <a:r>
              <a:rPr kumimoji="1" lang="en-US" altLang="zh-CN" spc="0" dirty="0"/>
              <a:t>—— </a:t>
            </a:r>
            <a:r>
              <a:rPr kumimoji="1" lang="zh-CN" altLang="en-US" spc="0" dirty="0"/>
              <a:t>数据集的采集更复杂，难以形成针对大量不同种类设备的大型训练用数据集。</a:t>
            </a:r>
            <a:endParaRPr kumimoji="1" lang="en-US" altLang="zh-CN" spc="0" dirty="0"/>
          </a:p>
          <a:p>
            <a:pPr marL="228600" indent="-228600" algn="just" hangingPunct="0">
              <a:lnSpc>
                <a:spcPct val="100000"/>
              </a:lnSpc>
              <a:spcAft>
                <a:spcPts val="0"/>
              </a:spcAft>
              <a:buAutoNum type="arabicPeriod"/>
            </a:pPr>
            <a:r>
              <a:rPr kumimoji="1" lang="zh-CN" altLang="en-US" spc="0" dirty="0"/>
              <a:t>为什么暂态信号能够做到具有很好的可视化效果</a:t>
            </a:r>
            <a:r>
              <a:rPr kumimoji="1" lang="en-US" altLang="zh-CN" spc="0" dirty="0"/>
              <a:t>/</a:t>
            </a:r>
            <a:r>
              <a:rPr kumimoji="1" lang="zh-CN" altLang="en-US" spc="0" dirty="0"/>
              <a:t>可解释性？</a:t>
            </a:r>
            <a:endParaRPr kumimoji="1" lang="en-US" altLang="zh-CN" spc="0" dirty="0"/>
          </a:p>
          <a:p>
            <a:pPr marL="338400" lvl="1" indent="0" algn="just" hangingPunct="0">
              <a:lnSpc>
                <a:spcPct val="100000"/>
              </a:lnSpc>
              <a:spcAft>
                <a:spcPts val="0"/>
              </a:spcAft>
              <a:buNone/>
            </a:pPr>
            <a:r>
              <a:rPr kumimoji="1" lang="zh-CN" altLang="en-US" spc="0" dirty="0"/>
              <a:t>暂态信号中，信号中的射频指纹成分更大，因此能够直接对信号本身进行分析，指纹特征更明显；使用纯粹的信号处理方法就能够看出较明显的特性差别，因此具有很好的可解释性，也能达到较好的可视化效果。</a:t>
            </a:r>
            <a:endParaRPr kumimoji="1" lang="en-US" altLang="zh-CN" spc="0" dirty="0"/>
          </a:p>
          <a:p>
            <a:pPr marL="228600" indent="-228600" algn="just" hangingPunct="0">
              <a:lnSpc>
                <a:spcPct val="100000"/>
              </a:lnSpc>
              <a:spcAft>
                <a:spcPts val="0"/>
              </a:spcAft>
              <a:buAutoNum type="arabicPeriod"/>
            </a:pPr>
            <a:endParaRPr kumimoji="1" lang="en-US" altLang="zh-CN" spc="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8</a:t>
            </a:fld>
            <a:endParaRPr kumimoji="1" lang="zh-CN" altLang="en-US"/>
          </a:p>
        </p:txBody>
      </p:sp>
    </p:spTree>
    <p:extLst>
      <p:ext uri="{BB962C8B-B14F-4D97-AF65-F5344CB8AC3E}">
        <p14:creationId xmlns:p14="http://schemas.microsoft.com/office/powerpoint/2010/main" val="353551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hangingPunct="0">
              <a:lnSpc>
                <a:spcPct val="100000"/>
              </a:lnSpc>
              <a:spcAft>
                <a:spcPts val="0"/>
              </a:spcAft>
              <a:buNone/>
            </a:pPr>
            <a:endParaRPr kumimoji="1" lang="en-US" altLang="zh-CN" spc="0" dirty="0"/>
          </a:p>
        </p:txBody>
      </p:sp>
      <p:sp>
        <p:nvSpPr>
          <p:cNvPr id="4" name="灯片编号占位符 3"/>
          <p:cNvSpPr>
            <a:spLocks noGrp="1"/>
          </p:cNvSpPr>
          <p:nvPr>
            <p:ph type="sldNum" sz="quarter" idx="5"/>
          </p:nvPr>
        </p:nvSpPr>
        <p:spPr/>
        <p:txBody>
          <a:bodyPr/>
          <a:lstStyle/>
          <a:p>
            <a:fld id="{A94A7046-F370-CA44-A09C-93B5FDE04322}" type="slidenum">
              <a:rPr kumimoji="1" lang="zh-CN" altLang="en-US" smtClean="0"/>
              <a:t>9</a:t>
            </a:fld>
            <a:endParaRPr kumimoji="1" lang="zh-CN" altLang="en-US"/>
          </a:p>
        </p:txBody>
      </p:sp>
    </p:spTree>
    <p:extLst>
      <p:ext uri="{BB962C8B-B14F-4D97-AF65-F5344CB8AC3E}">
        <p14:creationId xmlns:p14="http://schemas.microsoft.com/office/powerpoint/2010/main" val="1779280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B0952D6-7ECD-B580-EE9D-A319C0D7E398}"/>
              </a:ext>
            </a:extLst>
          </p:cNvPr>
          <p:cNvSpPr txBox="1"/>
          <p:nvPr userDrawn="1"/>
        </p:nvSpPr>
        <p:spPr>
          <a:xfrm>
            <a:off x="11676992" y="6070658"/>
            <a:ext cx="367409" cy="315727"/>
          </a:xfrm>
          <a:prstGeom prst="rect">
            <a:avLst/>
          </a:prstGeom>
          <a:noFill/>
        </p:spPr>
        <p:txBody>
          <a:bodyPr wrap="none" rtlCol="0">
            <a:spAutoFit/>
          </a:bodyPr>
          <a:lstStyle/>
          <a:p>
            <a:pPr algn="ctr">
              <a:lnSpc>
                <a:spcPct val="130000"/>
              </a:lnSpc>
            </a:pPr>
            <a:fld id="{650480B9-9626-4493-BC12-6B8FB79DAF65}" type="slidenum">
              <a:rPr kumimoji="1" lang="zh-CN" altLang="en-US" sz="1200" smtClean="0">
                <a:latin typeface="Source Han Sans SC Normal" panose="020B0400000000000000" pitchFamily="34" charset="-128"/>
                <a:ea typeface="Source Han Sans SC Normal" panose="020B0400000000000000" pitchFamily="34" charset="-128"/>
              </a:rPr>
              <a:t>‹#›</a:t>
            </a:fld>
            <a:endParaRPr kumimoji="1" lang="zh-CN" altLang="en-US" sz="1200" dirty="0">
              <a:latin typeface="Source Han Sans SC Normal" panose="020B0400000000000000" pitchFamily="34" charset="-128"/>
              <a:ea typeface="Source Han Sans SC Normal" panose="020B0400000000000000" pitchFamily="34" charset="-128"/>
            </a:endParaRPr>
          </a:p>
        </p:txBody>
      </p:sp>
    </p:spTree>
    <p:extLst>
      <p:ext uri="{BB962C8B-B14F-4D97-AF65-F5344CB8AC3E}">
        <p14:creationId xmlns:p14="http://schemas.microsoft.com/office/powerpoint/2010/main" val="16108977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019705"/>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3.xml"/><Relationship Id="rId16"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7.png"/><Relationship Id="rId1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8.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oleObject" Target="../embeddings/oleObject3.bin"/><Relationship Id="rId3" Type="http://schemas.openxmlformats.org/officeDocument/2006/relationships/image" Target="../media/image5.png"/><Relationship Id="rId7" Type="http://schemas.openxmlformats.org/officeDocument/2006/relationships/image" Target="../media/image32.png"/><Relationship Id="rId12" Type="http://schemas.openxmlformats.org/officeDocument/2006/relationships/image" Target="../media/image35.wm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oleObject" Target="../embeddings/oleObject2.bin"/><Relationship Id="rId5" Type="http://schemas.openxmlformats.org/officeDocument/2006/relationships/image" Target="../media/image7.png"/><Relationship Id="rId10" Type="http://schemas.openxmlformats.org/officeDocument/2006/relationships/image" Target="../media/image34.wmf"/><Relationship Id="rId4" Type="http://schemas.openxmlformats.org/officeDocument/2006/relationships/image" Target="../media/image6.png"/><Relationship Id="rId9" Type="http://schemas.openxmlformats.org/officeDocument/2006/relationships/oleObject" Target="../embeddings/oleObject1.bin"/><Relationship Id="rId14" Type="http://schemas.openxmlformats.org/officeDocument/2006/relationships/image" Target="../media/image36.wmf"/></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7.png"/><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13" Type="http://schemas.openxmlformats.org/officeDocument/2006/relationships/image" Target="../media/image44.wmf"/><Relationship Id="rId18" Type="http://schemas.openxmlformats.org/officeDocument/2006/relationships/oleObject" Target="../embeddings/oleObject10.bin"/><Relationship Id="rId26" Type="http://schemas.openxmlformats.org/officeDocument/2006/relationships/oleObject" Target="../embeddings/oleObject14.bin"/><Relationship Id="rId3" Type="http://schemas.openxmlformats.org/officeDocument/2006/relationships/image" Target="../media/image5.png"/><Relationship Id="rId21" Type="http://schemas.openxmlformats.org/officeDocument/2006/relationships/image" Target="../media/image48.wmf"/><Relationship Id="rId7" Type="http://schemas.openxmlformats.org/officeDocument/2006/relationships/image" Target="../media/image41.wmf"/><Relationship Id="rId12" Type="http://schemas.openxmlformats.org/officeDocument/2006/relationships/oleObject" Target="../embeddings/oleObject7.bin"/><Relationship Id="rId17" Type="http://schemas.openxmlformats.org/officeDocument/2006/relationships/image" Target="../media/image46.wmf"/><Relationship Id="rId25" Type="http://schemas.openxmlformats.org/officeDocument/2006/relationships/image" Target="../media/image50.wmf"/><Relationship Id="rId33" Type="http://schemas.openxmlformats.org/officeDocument/2006/relationships/image" Target="../media/image53.wmf"/><Relationship Id="rId2" Type="http://schemas.openxmlformats.org/officeDocument/2006/relationships/notesSlide" Target="../notesSlides/notesSlide24.xml"/><Relationship Id="rId16" Type="http://schemas.openxmlformats.org/officeDocument/2006/relationships/oleObject" Target="../embeddings/oleObject9.bin"/><Relationship Id="rId20" Type="http://schemas.openxmlformats.org/officeDocument/2006/relationships/oleObject" Target="../embeddings/oleObject11.bin"/><Relationship Id="rId29" Type="http://schemas.openxmlformats.org/officeDocument/2006/relationships/oleObject" Target="../embeddings/oleObject16.bin"/><Relationship Id="rId1" Type="http://schemas.openxmlformats.org/officeDocument/2006/relationships/slideLayout" Target="../slideLayouts/slideLayout1.xml"/><Relationship Id="rId6" Type="http://schemas.openxmlformats.org/officeDocument/2006/relationships/oleObject" Target="../embeddings/oleObject4.bin"/><Relationship Id="rId11" Type="http://schemas.openxmlformats.org/officeDocument/2006/relationships/image" Target="../media/image43.wmf"/><Relationship Id="rId24" Type="http://schemas.openxmlformats.org/officeDocument/2006/relationships/oleObject" Target="../embeddings/oleObject13.bin"/><Relationship Id="rId32" Type="http://schemas.openxmlformats.org/officeDocument/2006/relationships/oleObject" Target="../embeddings/oleObject18.bin"/><Relationship Id="rId5" Type="http://schemas.openxmlformats.org/officeDocument/2006/relationships/image" Target="../media/image7.png"/><Relationship Id="rId15" Type="http://schemas.openxmlformats.org/officeDocument/2006/relationships/image" Target="../media/image45.wmf"/><Relationship Id="rId23" Type="http://schemas.openxmlformats.org/officeDocument/2006/relationships/image" Target="../media/image49.wmf"/><Relationship Id="rId28" Type="http://schemas.openxmlformats.org/officeDocument/2006/relationships/oleObject" Target="../embeddings/oleObject15.bin"/><Relationship Id="rId10" Type="http://schemas.openxmlformats.org/officeDocument/2006/relationships/oleObject" Target="../embeddings/oleObject6.bin"/><Relationship Id="rId19" Type="http://schemas.openxmlformats.org/officeDocument/2006/relationships/image" Target="../media/image47.wmf"/><Relationship Id="rId31" Type="http://schemas.openxmlformats.org/officeDocument/2006/relationships/oleObject" Target="../embeddings/oleObject17.bin"/><Relationship Id="rId4" Type="http://schemas.openxmlformats.org/officeDocument/2006/relationships/image" Target="../media/image6.png"/><Relationship Id="rId9" Type="http://schemas.openxmlformats.org/officeDocument/2006/relationships/image" Target="../media/image42.wmf"/><Relationship Id="rId14" Type="http://schemas.openxmlformats.org/officeDocument/2006/relationships/oleObject" Target="../embeddings/oleObject8.bin"/><Relationship Id="rId22" Type="http://schemas.openxmlformats.org/officeDocument/2006/relationships/oleObject" Target="../embeddings/oleObject12.bin"/><Relationship Id="rId27" Type="http://schemas.openxmlformats.org/officeDocument/2006/relationships/image" Target="../media/image51.wmf"/><Relationship Id="rId30" Type="http://schemas.openxmlformats.org/officeDocument/2006/relationships/image" Target="../media/image52.wmf"/><Relationship Id="rId8"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jp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0B50F8-6F71-244C-9CD0-8D90C1B78A8F}"/>
              </a:ext>
            </a:extLst>
          </p:cNvPr>
          <p:cNvSpPr txBox="1"/>
          <p:nvPr/>
        </p:nvSpPr>
        <p:spPr>
          <a:xfrm>
            <a:off x="1163460" y="3021454"/>
            <a:ext cx="9879628" cy="646331"/>
          </a:xfrm>
          <a:prstGeom prst="rect">
            <a:avLst/>
          </a:prstGeom>
          <a:noFill/>
        </p:spPr>
        <p:txBody>
          <a:bodyPr wrap="none" rtlCol="0">
            <a:spAutoFit/>
          </a:bodyPr>
          <a:lstStyle/>
          <a:p>
            <a:pPr algn="ctr"/>
            <a:r>
              <a:rPr kumimoji="1" lang="zh-CN" altLang="en-US" sz="3600" b="1" spc="600" dirty="0">
                <a:ln w="9525">
                  <a:noFill/>
                </a:ln>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基于特征融合的开放集射频指纹识别方案</a:t>
            </a:r>
          </a:p>
        </p:txBody>
      </p:sp>
      <p:grpSp>
        <p:nvGrpSpPr>
          <p:cNvPr id="11" name="组合 10">
            <a:extLst>
              <a:ext uri="{FF2B5EF4-FFF2-40B4-BE49-F238E27FC236}">
                <a16:creationId xmlns:a16="http://schemas.microsoft.com/office/drawing/2014/main" id="{C158E0F3-6256-F644-A58F-EDD0735AF62A}"/>
              </a:ext>
            </a:extLst>
          </p:cNvPr>
          <p:cNvGrpSpPr/>
          <p:nvPr/>
        </p:nvGrpSpPr>
        <p:grpSpPr>
          <a:xfrm>
            <a:off x="0" y="70277"/>
            <a:ext cx="12192000" cy="3782056"/>
            <a:chOff x="0" y="79577"/>
            <a:chExt cx="12192000" cy="3911656"/>
          </a:xfrm>
        </p:grpSpPr>
        <p:pic>
          <p:nvPicPr>
            <p:cNvPr id="8" name="图片 7">
              <a:extLst>
                <a:ext uri="{FF2B5EF4-FFF2-40B4-BE49-F238E27FC236}">
                  <a16:creationId xmlns:a16="http://schemas.microsoft.com/office/drawing/2014/main" id="{40E6364D-C504-CE4D-A624-29D321C4017A}"/>
                </a:ext>
              </a:extLst>
            </p:cNvPr>
            <p:cNvPicPr>
              <a:picLocks noChangeAspect="1"/>
            </p:cNvPicPr>
            <p:nvPr/>
          </p:nvPicPr>
          <p:blipFill>
            <a:blip r:embed="rId4"/>
            <a:stretch>
              <a:fillRect/>
            </a:stretch>
          </p:blipFill>
          <p:spPr>
            <a:xfrm>
              <a:off x="5457713" y="1011739"/>
              <a:ext cx="1276573" cy="1125400"/>
            </a:xfrm>
            <a:prstGeom prst="rect">
              <a:avLst/>
            </a:prstGeom>
          </p:spPr>
        </p:pic>
        <p:pic>
          <p:nvPicPr>
            <p:cNvPr id="12" name="图片 11" descr="图片包含 游戏机, 物体, 钟表, 标志&#10;&#10;描述已自动生成">
              <a:extLst>
                <a:ext uri="{FF2B5EF4-FFF2-40B4-BE49-F238E27FC236}">
                  <a16:creationId xmlns:a16="http://schemas.microsoft.com/office/drawing/2014/main" id="{D4F94894-DA20-9B4C-921C-C088965EA70B}"/>
                </a:ext>
              </a:extLst>
            </p:cNvPr>
            <p:cNvPicPr>
              <a:picLocks noChangeAspect="1"/>
            </p:cNvPicPr>
            <p:nvPr/>
          </p:nvPicPr>
          <p:blipFill>
            <a:blip r:embed="rId5"/>
            <a:stretch>
              <a:fillRect/>
            </a:stretch>
          </p:blipFill>
          <p:spPr>
            <a:xfrm>
              <a:off x="4572686" y="79577"/>
              <a:ext cx="3046628" cy="615185"/>
            </a:xfrm>
            <a:prstGeom prst="rect">
              <a:avLst/>
            </a:prstGeom>
          </p:spPr>
        </p:pic>
        <p:cxnSp>
          <p:nvCxnSpPr>
            <p:cNvPr id="14" name="直线连接符 13">
              <a:extLst>
                <a:ext uri="{FF2B5EF4-FFF2-40B4-BE49-F238E27FC236}">
                  <a16:creationId xmlns:a16="http://schemas.microsoft.com/office/drawing/2014/main" id="{7F2D4315-2ADC-FF40-B7CA-36135AB34BA1}"/>
                </a:ext>
              </a:extLst>
            </p:cNvPr>
            <p:cNvCxnSpPr>
              <a:cxnSpLocks/>
            </p:cNvCxnSpPr>
            <p:nvPr/>
          </p:nvCxnSpPr>
          <p:spPr>
            <a:xfrm>
              <a:off x="0" y="3991233"/>
              <a:ext cx="12192000" cy="0"/>
            </a:xfrm>
            <a:prstGeom prst="line">
              <a:avLst/>
            </a:prstGeom>
            <a:ln w="57150">
              <a:gradFill>
                <a:gsLst>
                  <a:gs pos="0">
                    <a:schemeClr val="accent1">
                      <a:lumMod val="0"/>
                      <a:lumOff val="100000"/>
                      <a:alpha val="0"/>
                    </a:schemeClr>
                  </a:gs>
                  <a:gs pos="100000">
                    <a:schemeClr val="accent1">
                      <a:lumMod val="0"/>
                      <a:lumOff val="100000"/>
                      <a:alpha val="0"/>
                    </a:schemeClr>
                  </a:gs>
                  <a:gs pos="51000">
                    <a:srgbClr val="C00000">
                      <a:alpha val="88000"/>
                    </a:srgb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310F0BB0-7264-C849-97A9-DC297BB1808D}"/>
              </a:ext>
            </a:extLst>
          </p:cNvPr>
          <p:cNvGrpSpPr/>
          <p:nvPr/>
        </p:nvGrpSpPr>
        <p:grpSpPr>
          <a:xfrm>
            <a:off x="5283115" y="4772657"/>
            <a:ext cx="1625766" cy="1212103"/>
            <a:chOff x="5283115" y="4772657"/>
            <a:chExt cx="1625766" cy="1212103"/>
          </a:xfrm>
        </p:grpSpPr>
        <p:sp>
          <p:nvSpPr>
            <p:cNvPr id="22" name="文本框 21">
              <a:extLst>
                <a:ext uri="{FF2B5EF4-FFF2-40B4-BE49-F238E27FC236}">
                  <a16:creationId xmlns:a16="http://schemas.microsoft.com/office/drawing/2014/main" id="{017FC6F7-49D7-B64C-B7F7-85BD7F5E49E5}"/>
                </a:ext>
              </a:extLst>
            </p:cNvPr>
            <p:cNvSpPr txBox="1"/>
            <p:nvPr/>
          </p:nvSpPr>
          <p:spPr>
            <a:xfrm>
              <a:off x="5283115" y="5707761"/>
              <a:ext cx="1625766" cy="276999"/>
            </a:xfrm>
            <a:prstGeom prst="rect">
              <a:avLst/>
            </a:prstGeom>
            <a:noFill/>
          </p:spPr>
          <p:txBody>
            <a:bodyPr wrap="none" rtlCol="0">
              <a:spAutoFit/>
            </a:bodyPr>
            <a:lstStyle/>
            <a:p>
              <a:pPr algn="ct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2024</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年</a:t>
              </a: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7</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月</a:t>
              </a:r>
              <a:r>
                <a:rPr kumimoji="1" lang="en-US" altLang="zh-CN" sz="1200" spc="300" dirty="0">
                  <a:latin typeface="Arial" panose="020B0604020202020204" pitchFamily="34" charset="0"/>
                  <a:ea typeface="Microsoft YaHei" panose="020B0503020204020204" pitchFamily="34" charset="-122"/>
                  <a:cs typeface="Arial" panose="020B0604020202020204" pitchFamily="34" charset="0"/>
                </a:rPr>
                <a:t>29</a:t>
              </a:r>
              <a:r>
                <a:rPr kumimoji="1" lang="zh-CN" altLang="en-US" sz="1200" spc="300" dirty="0">
                  <a:latin typeface="Arial" panose="020B0604020202020204" pitchFamily="34" charset="0"/>
                  <a:ea typeface="Microsoft YaHei" panose="020B0503020204020204" pitchFamily="34" charset="-122"/>
                  <a:cs typeface="Arial" panose="020B0604020202020204" pitchFamily="34" charset="0"/>
                </a:rPr>
                <a:t>日</a:t>
              </a:r>
            </a:p>
          </p:txBody>
        </p:sp>
        <p:sp>
          <p:nvSpPr>
            <p:cNvPr id="5" name="文本框 4">
              <a:extLst>
                <a:ext uri="{FF2B5EF4-FFF2-40B4-BE49-F238E27FC236}">
                  <a16:creationId xmlns:a16="http://schemas.microsoft.com/office/drawing/2014/main" id="{4E643C11-2D16-6E4B-8233-AE9AF3B0F0C4}"/>
                </a:ext>
              </a:extLst>
            </p:cNvPr>
            <p:cNvSpPr txBox="1"/>
            <p:nvPr/>
          </p:nvSpPr>
          <p:spPr>
            <a:xfrm>
              <a:off x="5530022" y="4772657"/>
              <a:ext cx="1146468" cy="338554"/>
            </a:xfrm>
            <a:prstGeom prst="rect">
              <a:avLst/>
            </a:prstGeom>
            <a:noFill/>
          </p:spPr>
          <p:txBody>
            <a:bodyPr wrap="square" rtlCol="0">
              <a:spAutoFit/>
            </a:bodyPr>
            <a:lstStyle/>
            <a:p>
              <a:pPr algn="ctr"/>
              <a:r>
                <a:rPr kumimoji="1" lang="zh-CN" altLang="en-US" sz="1600" spc="900" dirty="0">
                  <a:latin typeface="Arial" panose="020B0604020202020204" pitchFamily="34" charset="0"/>
                  <a:ea typeface="Microsoft YaHei" panose="020B0503020204020204" pitchFamily="34" charset="-122"/>
                  <a:cs typeface="Arial" panose="020B0604020202020204" pitchFamily="34" charset="0"/>
                </a:rPr>
                <a:t>汇报人</a:t>
              </a:r>
            </a:p>
          </p:txBody>
        </p:sp>
        <p:sp>
          <p:nvSpPr>
            <p:cNvPr id="19" name="文本框 18">
              <a:extLst>
                <a:ext uri="{FF2B5EF4-FFF2-40B4-BE49-F238E27FC236}">
                  <a16:creationId xmlns:a16="http://schemas.microsoft.com/office/drawing/2014/main" id="{298A6AA9-FA4C-E24A-8F91-118C9DCA131C}"/>
                </a:ext>
              </a:extLst>
            </p:cNvPr>
            <p:cNvSpPr txBox="1"/>
            <p:nvPr/>
          </p:nvSpPr>
          <p:spPr>
            <a:xfrm>
              <a:off x="5491580" y="5188967"/>
              <a:ext cx="1146468" cy="430887"/>
            </a:xfrm>
            <a:prstGeom prst="rect">
              <a:avLst/>
            </a:prstGeom>
            <a:noFill/>
          </p:spPr>
          <p:txBody>
            <a:bodyPr wrap="none" rtlCol="0">
              <a:spAutoFit/>
            </a:bodyPr>
            <a:lstStyle/>
            <a:p>
              <a:pPr algn="ctr"/>
              <a:r>
                <a:rPr kumimoji="1" lang="zh-CN" altLang="en-US" sz="2200" b="1" spc="300" dirty="0">
                  <a:latin typeface="Arial" panose="020B0604020202020204" pitchFamily="34" charset="0"/>
                  <a:ea typeface="Microsoft YaHei" panose="020B0503020204020204" pitchFamily="34" charset="-122"/>
                  <a:cs typeface="Arial" panose="020B0604020202020204" pitchFamily="34" charset="0"/>
                </a:rPr>
                <a:t>侯毓真</a:t>
              </a:r>
            </a:p>
          </p:txBody>
        </p:sp>
      </p:grpSp>
      <p:sp>
        <p:nvSpPr>
          <p:cNvPr id="3" name="矩形 2">
            <a:extLst>
              <a:ext uri="{FF2B5EF4-FFF2-40B4-BE49-F238E27FC236}">
                <a16:creationId xmlns:a16="http://schemas.microsoft.com/office/drawing/2014/main" id="{9DE14E68-2E3B-F653-0D06-97A67DD367AE}"/>
              </a:ext>
            </a:extLst>
          </p:cNvPr>
          <p:cNvSpPr/>
          <p:nvPr/>
        </p:nvSpPr>
        <p:spPr>
          <a:xfrm>
            <a:off x="11677057" y="6174433"/>
            <a:ext cx="329052" cy="198123"/>
          </a:xfrm>
          <a:prstGeom prst="rect">
            <a:avLst/>
          </a:prstGeom>
          <a:solidFill>
            <a:srgbClr val="B53B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2155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877163"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背景</a:t>
            </a:r>
          </a:p>
        </p:txBody>
      </p:sp>
      <p:grpSp>
        <p:nvGrpSpPr>
          <p:cNvPr id="3" name="组合 2">
            <a:extLst>
              <a:ext uri="{FF2B5EF4-FFF2-40B4-BE49-F238E27FC236}">
                <a16:creationId xmlns:a16="http://schemas.microsoft.com/office/drawing/2014/main" id="{2CF99CAB-725B-5312-E553-41DA9BFAC16B}"/>
              </a:ext>
            </a:extLst>
          </p:cNvPr>
          <p:cNvGrpSpPr/>
          <p:nvPr/>
        </p:nvGrpSpPr>
        <p:grpSpPr>
          <a:xfrm>
            <a:off x="438961" y="1097863"/>
            <a:ext cx="3901772" cy="461665"/>
            <a:chOff x="438961" y="1097863"/>
            <a:chExt cx="3901772"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725958" y="1097863"/>
              <a:ext cx="3614775" cy="461665"/>
            </a:xfrm>
            <a:prstGeom prst="rect">
              <a:avLst/>
            </a:prstGeom>
            <a:noFill/>
          </p:spPr>
          <p:txBody>
            <a:bodyPr wrap="squar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射频指纹</a:t>
              </a:r>
            </a:p>
          </p:txBody>
        </p:sp>
        <p:sp>
          <p:nvSpPr>
            <p:cNvPr id="15" name="圆角矩形 14">
              <a:extLst>
                <a:ext uri="{FF2B5EF4-FFF2-40B4-BE49-F238E27FC236}">
                  <a16:creationId xmlns:a16="http://schemas.microsoft.com/office/drawing/2014/main" id="{B1F09C35-1E72-AF4C-B181-D991BC7A2FB8}"/>
                </a:ext>
              </a:extLst>
            </p:cNvPr>
            <p:cNvSpPr/>
            <p:nvPr/>
          </p:nvSpPr>
          <p:spPr>
            <a:xfrm>
              <a:off x="438961" y="1240486"/>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44" name="矩形 43">
            <a:extLst>
              <a:ext uri="{FF2B5EF4-FFF2-40B4-BE49-F238E27FC236}">
                <a16:creationId xmlns:a16="http://schemas.microsoft.com/office/drawing/2014/main" id="{E844B741-2ADC-6D8C-23BC-368FACE46272}"/>
              </a:ext>
            </a:extLst>
          </p:cNvPr>
          <p:cNvSpPr/>
          <p:nvPr/>
        </p:nvSpPr>
        <p:spPr>
          <a:xfrm>
            <a:off x="816507" y="2271391"/>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稳态射频指纹</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：从发射机稳态信号提取的指纹特征</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9" name="矩形 8">
            <a:extLst>
              <a:ext uri="{FF2B5EF4-FFF2-40B4-BE49-F238E27FC236}">
                <a16:creationId xmlns:a16="http://schemas.microsoft.com/office/drawing/2014/main" id="{CD8DB611-47A7-2D49-1D0B-CA70E94D0E59}"/>
              </a:ext>
            </a:extLst>
          </p:cNvPr>
          <p:cNvSpPr/>
          <p:nvPr/>
        </p:nvSpPr>
        <p:spPr>
          <a:xfrm>
            <a:off x="1260163" y="2808212"/>
            <a:ext cx="9959864" cy="256095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存在的问题</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12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稳态信号中的主要成分为有用信号与信道噪声，包含射频指纹信息的无意调制幅度非常微小，难以直接观察，需要通过复杂的信号处理与特征提取手段加以分离</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12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绝大多数现行方法使用深度学习进行自动特征提取，但所提取出的指纹特征中同时包含了数据集先验信息与信道信息，使训练好的模型难以扩展到相同制式的未知设备</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12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提取出的特征几乎不具有可解释性，难以通过可视化直接看出指纹特征与原始信号间的联系</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10" name="矩形 9">
            <a:extLst>
              <a:ext uri="{FF2B5EF4-FFF2-40B4-BE49-F238E27FC236}">
                <a16:creationId xmlns:a16="http://schemas.microsoft.com/office/drawing/2014/main" id="{3F82A28C-5D08-3583-8E5D-DFF025CCF6EB}"/>
              </a:ext>
            </a:extLst>
          </p:cNvPr>
          <p:cNvSpPr/>
          <p:nvPr/>
        </p:nvSpPr>
        <p:spPr>
          <a:xfrm>
            <a:off x="1260163" y="5487441"/>
            <a:ext cx="9959863" cy="738920"/>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好处</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：信号采集的复杂性有所降低，且整体分析射频指纹的过程中无需改动接收机硬件；比较容易建立大型数据集进行模型训练</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E1BFA0E6-FDB7-11E7-E808-B8AFFFCBB841}"/>
              </a:ext>
            </a:extLst>
          </p:cNvPr>
          <p:cNvSpPr/>
          <p:nvPr/>
        </p:nvSpPr>
        <p:spPr>
          <a:xfrm>
            <a:off x="813123" y="1820968"/>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射频指纹的实际研究方式</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：暂态射频指纹（信号处理）、稳态射频指纹（特征提取）</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741916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877163"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背景</a:t>
            </a:r>
          </a:p>
        </p:txBody>
      </p:sp>
      <p:grpSp>
        <p:nvGrpSpPr>
          <p:cNvPr id="3" name="组合 2">
            <a:extLst>
              <a:ext uri="{FF2B5EF4-FFF2-40B4-BE49-F238E27FC236}">
                <a16:creationId xmlns:a16="http://schemas.microsoft.com/office/drawing/2014/main" id="{2CF99CAB-725B-5312-E553-41DA9BFAC16B}"/>
              </a:ext>
            </a:extLst>
          </p:cNvPr>
          <p:cNvGrpSpPr/>
          <p:nvPr/>
        </p:nvGrpSpPr>
        <p:grpSpPr>
          <a:xfrm>
            <a:off x="438961" y="1097863"/>
            <a:ext cx="3901772" cy="461665"/>
            <a:chOff x="438961" y="1097863"/>
            <a:chExt cx="3901772"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725958" y="1097863"/>
              <a:ext cx="3614775" cy="461665"/>
            </a:xfrm>
            <a:prstGeom prst="rect">
              <a:avLst/>
            </a:prstGeom>
            <a:noFill/>
          </p:spPr>
          <p:txBody>
            <a:bodyPr wrap="squar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稳态射频指纹识别任务</a:t>
              </a:r>
            </a:p>
          </p:txBody>
        </p:sp>
        <p:sp>
          <p:nvSpPr>
            <p:cNvPr id="15" name="圆角矩形 14">
              <a:extLst>
                <a:ext uri="{FF2B5EF4-FFF2-40B4-BE49-F238E27FC236}">
                  <a16:creationId xmlns:a16="http://schemas.microsoft.com/office/drawing/2014/main" id="{B1F09C35-1E72-AF4C-B181-D991BC7A2FB8}"/>
                </a:ext>
              </a:extLst>
            </p:cNvPr>
            <p:cNvSpPr/>
            <p:nvPr/>
          </p:nvSpPr>
          <p:spPr>
            <a:xfrm>
              <a:off x="438961" y="1240486"/>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8" name="矩形 7">
            <a:extLst>
              <a:ext uri="{FF2B5EF4-FFF2-40B4-BE49-F238E27FC236}">
                <a16:creationId xmlns:a16="http://schemas.microsoft.com/office/drawing/2014/main" id="{96454285-E8CD-4A2E-4176-06A61AD81C40}"/>
              </a:ext>
            </a:extLst>
          </p:cNvPr>
          <p:cNvSpPr/>
          <p:nvPr/>
        </p:nvSpPr>
        <p:spPr>
          <a:xfrm>
            <a:off x="725958" y="1818561"/>
            <a:ext cx="10496822" cy="4002634"/>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闭集识别 </a:t>
            </a:r>
            <a:r>
              <a:rPr lang="en-US" altLang="zh-CN" sz="1700" b="1"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i="1" spc="150" dirty="0">
                <a:latin typeface="Arial" panose="020B0604020202020204" pitchFamily="34" charset="0"/>
                <a:ea typeface="Microsoft YaHei" panose="020B0503020204020204" pitchFamily="34" charset="-122"/>
                <a:cs typeface="Arial" panose="020B0604020202020204" pitchFamily="34" charset="0"/>
              </a:rPr>
              <a:t>不考虑</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模型接收</a:t>
            </a:r>
            <a:r>
              <a:rPr lang="zh-CN" altLang="en-US" sz="1700" u="sng" spc="150" dirty="0">
                <a:latin typeface="Arial" panose="020B0604020202020204" pitchFamily="34" charset="0"/>
                <a:ea typeface="Microsoft YaHei" panose="020B0503020204020204" pitchFamily="34" charset="-122"/>
                <a:cs typeface="Arial" panose="020B0604020202020204" pitchFamily="34" charset="0"/>
              </a:rPr>
              <a:t>未知设备</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信号作为输入的情况，预测接收信号对应的已知发射机身份</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lnSpc>
                <a:spcPct val="130000"/>
              </a:lnSpc>
              <a:spcAft>
                <a:spcPts val="15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开放集识别 </a:t>
            </a:r>
            <a:r>
              <a:rPr lang="en-US" altLang="zh-CN" sz="1700" b="1"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i="1" spc="150" dirty="0">
                <a:latin typeface="Arial" panose="020B0604020202020204" pitchFamily="34" charset="0"/>
                <a:ea typeface="Microsoft YaHei" panose="020B0503020204020204" pitchFamily="34" charset="-122"/>
                <a:cs typeface="Arial" panose="020B0604020202020204" pitchFamily="34" charset="0"/>
              </a:rPr>
              <a:t>考虑</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模型接收</a:t>
            </a:r>
            <a:r>
              <a:rPr lang="zh-CN" altLang="en-US" sz="1700" u="sng" spc="150" dirty="0">
                <a:latin typeface="Arial" panose="020B0604020202020204" pitchFamily="34" charset="0"/>
                <a:ea typeface="Microsoft YaHei" panose="020B0503020204020204" pitchFamily="34" charset="-122"/>
                <a:cs typeface="Arial" panose="020B0604020202020204" pitchFamily="34" charset="0"/>
              </a:rPr>
              <a:t>未知设备</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信号作为输入的情况</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7893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如果信号来自已知设备，预测接收信号对应的已知发射机身份；</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788400" algn="just" hangingPunct="0">
              <a:lnSpc>
                <a:spcPct val="130000"/>
              </a:lnSpc>
              <a:spcAft>
                <a:spcPts val="15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如果信号来自未知设备，</a:t>
            </a:r>
            <a:r>
              <a:rPr lang="zh-CN" altLang="en-US" sz="1700" u="sng" spc="150" dirty="0">
                <a:latin typeface="Arial" panose="020B0604020202020204" pitchFamily="34" charset="0"/>
                <a:ea typeface="Microsoft YaHei" panose="020B0503020204020204" pitchFamily="34" charset="-122"/>
                <a:cs typeface="Arial" panose="020B0604020202020204" pitchFamily="34" charset="0"/>
              </a:rPr>
              <a:t>拒绝对接收信号进行分类，将身份标记为未知设备</a:t>
            </a:r>
            <a:endParaRPr lang="en-US" altLang="zh-CN" sz="1700" u="sng" spc="150" dirty="0">
              <a:latin typeface="Arial" panose="020B0604020202020204" pitchFamily="34" charset="0"/>
              <a:ea typeface="Microsoft YaHei" panose="020B0503020204020204" pitchFamily="34" charset="-122"/>
              <a:cs typeface="Arial" panose="020B0604020202020204" pitchFamily="34" charset="0"/>
            </a:endParaRPr>
          </a:p>
          <a:p>
            <a:pPr marL="789300" indent="-342900" algn="just" hangingPunct="0">
              <a:lnSpc>
                <a:spcPct val="130000"/>
              </a:lnSpc>
              <a:spcAft>
                <a:spcPts val="600"/>
              </a:spcAft>
              <a:buFont typeface="+mj-lt"/>
              <a:buAutoNum type="arabicPeriod" startAt="2"/>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如果信号来自已知设备，预测接收信号对应的已知发射机身份；</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788400" algn="just" hangingPunct="0">
              <a:lnSpc>
                <a:spcPct val="130000"/>
              </a:lnSpc>
              <a:spcAft>
                <a:spcPts val="6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如果信号来自未知设备，</a:t>
            </a:r>
            <a:r>
              <a:rPr lang="zh-CN" altLang="en-US" sz="1700" u="sng" spc="150" dirty="0">
                <a:latin typeface="Arial" panose="020B0604020202020204" pitchFamily="34" charset="0"/>
                <a:ea typeface="Microsoft YaHei" panose="020B0503020204020204" pitchFamily="34" charset="-122"/>
                <a:cs typeface="Arial" panose="020B0604020202020204" pitchFamily="34" charset="0"/>
              </a:rPr>
              <a:t>拒绝对接收信号进行分类，将身份标记为未知设备</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788400" algn="just" hangingPunct="0">
              <a:lnSpc>
                <a:spcPct val="130000"/>
              </a:lnSpc>
              <a:spcAft>
                <a:spcPts val="600"/>
              </a:spcAft>
            </a:pPr>
            <a:r>
              <a:rPr lang="zh-CN" altLang="en-US" sz="1700" i="1" u="sng" spc="150" dirty="0">
                <a:latin typeface="Arial" panose="020B0604020202020204" pitchFamily="34" charset="0"/>
                <a:ea typeface="Microsoft YaHei" panose="020B0503020204020204" pitchFamily="34" charset="-122"/>
                <a:cs typeface="Arial" panose="020B0604020202020204" pitchFamily="34" charset="0"/>
              </a:rPr>
              <a:t>可以首先通过接收来自未知设备的部分信号样本进行射频指纹存储，</a:t>
            </a:r>
            <a:endParaRPr lang="en-US" altLang="zh-CN" sz="1700" i="1" u="sng" spc="150" dirty="0">
              <a:latin typeface="Arial" panose="020B0604020202020204" pitchFamily="34" charset="0"/>
              <a:ea typeface="Microsoft YaHei" panose="020B0503020204020204" pitchFamily="34" charset="-122"/>
              <a:cs typeface="Arial" panose="020B0604020202020204" pitchFamily="34" charset="0"/>
            </a:endParaRPr>
          </a:p>
          <a:p>
            <a:pPr marL="788400" algn="just" hangingPunct="0">
              <a:lnSpc>
                <a:spcPct val="130000"/>
              </a:lnSpc>
              <a:spcAft>
                <a:spcPts val="600"/>
              </a:spcAft>
            </a:pPr>
            <a:r>
              <a:rPr lang="zh-CN" altLang="en-US" sz="1700" i="1" u="sng" spc="150" dirty="0">
                <a:latin typeface="Arial" panose="020B0604020202020204" pitchFamily="34" charset="0"/>
                <a:ea typeface="Microsoft YaHei" panose="020B0503020204020204" pitchFamily="34" charset="-122"/>
                <a:cs typeface="Arial" panose="020B0604020202020204" pitchFamily="34" charset="0"/>
              </a:rPr>
              <a:t>当再次接收到同一未知设备发来的信号样本时，正确预测其对应的设备身份</a:t>
            </a:r>
            <a:endParaRPr lang="en-US" altLang="zh-CN" sz="1700" i="1" u="sng" spc="150" dirty="0">
              <a:latin typeface="Arial" panose="020B0604020202020204" pitchFamily="34" charset="0"/>
              <a:ea typeface="Microsoft YaHei" panose="020B0503020204020204" pitchFamily="34" charset="-122"/>
              <a:cs typeface="Arial" panose="020B0604020202020204" pitchFamily="34" charset="0"/>
            </a:endParaRPr>
          </a:p>
          <a:p>
            <a:pPr marL="788400" algn="just" hangingPunct="0">
              <a:lnSpc>
                <a:spcPct val="130000"/>
              </a:lnSpc>
              <a:spcAft>
                <a:spcPts val="600"/>
              </a:spcAft>
            </a:pP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222F258C-C6A3-A327-D78C-D6651427C663}"/>
              </a:ext>
            </a:extLst>
          </p:cNvPr>
          <p:cNvSpPr/>
          <p:nvPr/>
        </p:nvSpPr>
        <p:spPr>
          <a:xfrm>
            <a:off x="9905462" y="2942369"/>
            <a:ext cx="1796957" cy="398827"/>
          </a:xfrm>
          <a:prstGeom prst="rect">
            <a:avLst/>
          </a:prstGeom>
        </p:spPr>
        <p:txBody>
          <a:bodyPr wrap="square">
            <a:spAutoFit/>
          </a:bodyPr>
          <a:lstStyle/>
          <a:p>
            <a:pPr algn="just" hangingPunct="0">
              <a:lnSpc>
                <a:spcPct val="130000"/>
              </a:lnSpc>
              <a:spcAft>
                <a:spcPts val="1200"/>
              </a:spcAft>
            </a:pPr>
            <a:r>
              <a:rPr lang="zh-CN" altLang="en-US" sz="1700" b="1" spc="150" dirty="0">
                <a:solidFill>
                  <a:srgbClr val="B53B38"/>
                </a:solidFill>
                <a:latin typeface="Arial" panose="020B0604020202020204" pitchFamily="34" charset="0"/>
                <a:ea typeface="Microsoft YaHei" panose="020B0503020204020204" pitchFamily="34" charset="-122"/>
                <a:cs typeface="Arial" panose="020B0604020202020204" pitchFamily="34" charset="0"/>
              </a:rPr>
              <a:t>闭集识别</a:t>
            </a:r>
            <a:r>
              <a:rPr lang="en-US" altLang="zh-CN" sz="1700" b="1" spc="150" dirty="0">
                <a:solidFill>
                  <a:srgbClr val="B53B38"/>
                </a:solidFill>
                <a:latin typeface="Arial" panose="020B0604020202020204" pitchFamily="34" charset="0"/>
                <a:ea typeface="Microsoft YaHei" panose="020B0503020204020204" pitchFamily="34" charset="-122"/>
                <a:cs typeface="Arial" panose="020B0604020202020204" pitchFamily="34" charset="0"/>
              </a:rPr>
              <a:t>+</a:t>
            </a:r>
            <a:r>
              <a:rPr lang="zh-CN" altLang="en-US" sz="1700" b="1" spc="150" dirty="0">
                <a:solidFill>
                  <a:srgbClr val="B53B38"/>
                </a:solidFill>
                <a:latin typeface="Arial" panose="020B0604020202020204" pitchFamily="34" charset="0"/>
                <a:ea typeface="Microsoft YaHei" panose="020B0503020204020204" pitchFamily="34" charset="-122"/>
                <a:cs typeface="Arial" panose="020B0604020202020204" pitchFamily="34" charset="0"/>
              </a:rPr>
              <a:t>拒绝</a:t>
            </a:r>
            <a:endParaRPr lang="en-US" altLang="zh-CN" sz="1700" spc="150" dirty="0">
              <a:solidFill>
                <a:srgbClr val="B53B3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6" name="矩形 5">
            <a:extLst>
              <a:ext uri="{FF2B5EF4-FFF2-40B4-BE49-F238E27FC236}">
                <a16:creationId xmlns:a16="http://schemas.microsoft.com/office/drawing/2014/main" id="{EC51922A-C88B-5D9D-8579-CCB0F032141C}"/>
              </a:ext>
            </a:extLst>
          </p:cNvPr>
          <p:cNvSpPr/>
          <p:nvPr/>
        </p:nvSpPr>
        <p:spPr>
          <a:xfrm>
            <a:off x="9507982" y="4417728"/>
            <a:ext cx="2591919" cy="398827"/>
          </a:xfrm>
          <a:prstGeom prst="rect">
            <a:avLst/>
          </a:prstGeom>
        </p:spPr>
        <p:txBody>
          <a:bodyPr wrap="square">
            <a:spAutoFit/>
          </a:bodyPr>
          <a:lstStyle/>
          <a:p>
            <a:pPr algn="just" hangingPunct="0">
              <a:lnSpc>
                <a:spcPct val="130000"/>
              </a:lnSpc>
              <a:spcAft>
                <a:spcPts val="1200"/>
              </a:spcAft>
            </a:pPr>
            <a:r>
              <a:rPr lang="zh-CN" altLang="en-US" sz="1700" b="1" spc="150" dirty="0">
                <a:solidFill>
                  <a:srgbClr val="B53B38"/>
                </a:solidFill>
                <a:latin typeface="Arial" panose="020B0604020202020204" pitchFamily="34" charset="0"/>
                <a:ea typeface="Microsoft YaHei" panose="020B0503020204020204" pitchFamily="34" charset="-122"/>
                <a:cs typeface="Arial" panose="020B0604020202020204" pitchFamily="34" charset="0"/>
              </a:rPr>
              <a:t>闭集识别</a:t>
            </a:r>
            <a:r>
              <a:rPr lang="en-US" altLang="zh-CN" sz="1700" b="1" spc="150" dirty="0">
                <a:solidFill>
                  <a:srgbClr val="B53B38"/>
                </a:solidFill>
                <a:latin typeface="Arial" panose="020B0604020202020204" pitchFamily="34" charset="0"/>
                <a:ea typeface="Microsoft YaHei" panose="020B0503020204020204" pitchFamily="34" charset="-122"/>
                <a:cs typeface="Arial" panose="020B0604020202020204" pitchFamily="34" charset="0"/>
              </a:rPr>
              <a:t>+</a:t>
            </a:r>
            <a:r>
              <a:rPr lang="zh-CN" altLang="en-US" sz="1700" b="1" spc="150" dirty="0">
                <a:solidFill>
                  <a:srgbClr val="B53B38"/>
                </a:solidFill>
                <a:latin typeface="Arial" panose="020B0604020202020204" pitchFamily="34" charset="0"/>
                <a:ea typeface="Microsoft YaHei" panose="020B0503020204020204" pitchFamily="34" charset="-122"/>
                <a:cs typeface="Arial" panose="020B0604020202020204" pitchFamily="34" charset="0"/>
              </a:rPr>
              <a:t>拒绝</a:t>
            </a:r>
            <a:r>
              <a:rPr lang="en-US" altLang="zh-CN" sz="1700" b="1" spc="150" dirty="0">
                <a:solidFill>
                  <a:srgbClr val="B53B38"/>
                </a:solidFill>
                <a:latin typeface="Arial" panose="020B0604020202020204" pitchFamily="34" charset="0"/>
                <a:ea typeface="Microsoft YaHei" panose="020B0503020204020204" pitchFamily="34" charset="-122"/>
                <a:cs typeface="Arial" panose="020B0604020202020204" pitchFamily="34" charset="0"/>
              </a:rPr>
              <a:t>+</a:t>
            </a:r>
            <a:r>
              <a:rPr lang="zh-CN" altLang="en-US" sz="1700" b="1" spc="150" dirty="0">
                <a:solidFill>
                  <a:srgbClr val="B53B38"/>
                </a:solidFill>
                <a:latin typeface="Arial" panose="020B0604020202020204" pitchFamily="34" charset="0"/>
                <a:ea typeface="Microsoft YaHei" panose="020B0503020204020204" pitchFamily="34" charset="-122"/>
                <a:cs typeface="Arial" panose="020B0604020202020204" pitchFamily="34" charset="0"/>
              </a:rPr>
              <a:t>可扩展</a:t>
            </a:r>
            <a:endParaRPr lang="en-US" altLang="zh-CN" sz="1700" spc="150" dirty="0">
              <a:solidFill>
                <a:srgbClr val="B53B38"/>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23349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4D7DAC9-7C1A-9746-9669-031D3ABF7E49}"/>
              </a:ext>
            </a:extLst>
          </p:cNvPr>
          <p:cNvPicPr>
            <a:picLocks noChangeAspect="1"/>
          </p:cNvPicPr>
          <p:nvPr/>
        </p:nvPicPr>
        <p:blipFill rotWithShape="1">
          <a:blip r:embed="rId3">
            <a:alphaModFix amt="3000"/>
          </a:blip>
          <a:srcRect l="31594" r="24278" b="51573"/>
          <a:stretch/>
        </p:blipFill>
        <p:spPr>
          <a:xfrm>
            <a:off x="0" y="830209"/>
            <a:ext cx="6230698" cy="6027791"/>
          </a:xfrm>
          <a:prstGeom prst="rect">
            <a:avLst/>
          </a:prstGeom>
        </p:spPr>
      </p:pic>
      <p:grpSp>
        <p:nvGrpSpPr>
          <p:cNvPr id="2" name="组合 1">
            <a:extLst>
              <a:ext uri="{FF2B5EF4-FFF2-40B4-BE49-F238E27FC236}">
                <a16:creationId xmlns:a16="http://schemas.microsoft.com/office/drawing/2014/main" id="{B6825660-A491-8E4E-9EEE-33F277319B7E}"/>
              </a:ext>
            </a:extLst>
          </p:cNvPr>
          <p:cNvGrpSpPr/>
          <p:nvPr/>
        </p:nvGrpSpPr>
        <p:grpSpPr>
          <a:xfrm>
            <a:off x="569328" y="0"/>
            <a:ext cx="11622672" cy="6858000"/>
            <a:chOff x="569328" y="0"/>
            <a:chExt cx="11622672" cy="6858000"/>
          </a:xfrm>
        </p:grpSpPr>
        <p:sp>
          <p:nvSpPr>
            <p:cNvPr id="15" name="圆角矩形 14">
              <a:extLst>
                <a:ext uri="{FF2B5EF4-FFF2-40B4-BE49-F238E27FC236}">
                  <a16:creationId xmlns:a16="http://schemas.microsoft.com/office/drawing/2014/main" id="{7C442F01-4386-7A4E-927D-AA037FFABC10}"/>
                </a:ext>
              </a:extLst>
            </p:cNvPr>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BE335D21-03B3-B447-947B-CF04A6F75807}"/>
                </a:ext>
              </a:extLst>
            </p:cNvPr>
            <p:cNvPicPr>
              <a:picLocks noChangeAspect="1"/>
            </p:cNvPicPr>
            <p:nvPr/>
          </p:nvPicPr>
          <p:blipFill>
            <a:blip r:embed="rId4"/>
            <a:stretch>
              <a:fillRect/>
            </a:stretch>
          </p:blipFill>
          <p:spPr>
            <a:xfrm>
              <a:off x="7658100" y="0"/>
              <a:ext cx="4533900" cy="6858000"/>
            </a:xfrm>
            <a:prstGeom prst="rect">
              <a:avLst/>
            </a:prstGeom>
          </p:spPr>
        </p:pic>
        <p:grpSp>
          <p:nvGrpSpPr>
            <p:cNvPr id="32" name="组合 31">
              <a:extLst>
                <a:ext uri="{FF2B5EF4-FFF2-40B4-BE49-F238E27FC236}">
                  <a16:creationId xmlns:a16="http://schemas.microsoft.com/office/drawing/2014/main" id="{2E67E278-3BB9-8841-9961-71CDBA865AA0}"/>
                </a:ext>
              </a:extLst>
            </p:cNvPr>
            <p:cNvGrpSpPr/>
            <p:nvPr/>
          </p:nvGrpSpPr>
          <p:grpSpPr>
            <a:xfrm>
              <a:off x="6840499" y="0"/>
              <a:ext cx="1709136" cy="6858000"/>
              <a:chOff x="6840499" y="0"/>
              <a:chExt cx="1709136" cy="6858000"/>
            </a:xfrm>
          </p:grpSpPr>
          <p:sp>
            <p:nvSpPr>
              <p:cNvPr id="28" name="平行四边形 27">
                <a:extLst>
                  <a:ext uri="{FF2B5EF4-FFF2-40B4-BE49-F238E27FC236}">
                    <a16:creationId xmlns:a16="http://schemas.microsoft.com/office/drawing/2014/main" id="{44C7FCF7-082E-EC48-BE80-8991C787EBAC}"/>
                  </a:ext>
                </a:extLst>
              </p:cNvPr>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平行四边形 29">
                <a:extLst>
                  <a:ext uri="{FF2B5EF4-FFF2-40B4-BE49-F238E27FC236}">
                    <a16:creationId xmlns:a16="http://schemas.microsoft.com/office/drawing/2014/main" id="{D84070CB-54E2-844B-B858-5449B55F06BB}"/>
                  </a:ext>
                </a:extLst>
              </p:cNvPr>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平行四边形 30">
                <a:extLst>
                  <a:ext uri="{FF2B5EF4-FFF2-40B4-BE49-F238E27FC236}">
                    <a16:creationId xmlns:a16="http://schemas.microsoft.com/office/drawing/2014/main" id="{D1347707-DDF0-4645-A9AA-2BD9EB52E7B7}"/>
                  </a:ext>
                </a:extLst>
              </p:cNvPr>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21" name="组合 20">
            <a:extLst>
              <a:ext uri="{FF2B5EF4-FFF2-40B4-BE49-F238E27FC236}">
                <a16:creationId xmlns:a16="http://schemas.microsoft.com/office/drawing/2014/main" id="{AD5D3A99-1F57-6B43-9C49-E6EE6505DB86}"/>
              </a:ext>
            </a:extLst>
          </p:cNvPr>
          <p:cNvGrpSpPr/>
          <p:nvPr/>
        </p:nvGrpSpPr>
        <p:grpSpPr>
          <a:xfrm>
            <a:off x="940370" y="2295722"/>
            <a:ext cx="4880490" cy="1969770"/>
            <a:chOff x="1654599" y="2374005"/>
            <a:chExt cx="4880490" cy="1969770"/>
          </a:xfrm>
        </p:grpSpPr>
        <p:sp>
          <p:nvSpPr>
            <p:cNvPr id="22" name="文本框 21">
              <a:extLst>
                <a:ext uri="{FF2B5EF4-FFF2-40B4-BE49-F238E27FC236}">
                  <a16:creationId xmlns:a16="http://schemas.microsoft.com/office/drawing/2014/main" id="{30DFB76A-7DF7-FC47-9D0B-99283B3125B1}"/>
                </a:ext>
              </a:extLst>
            </p:cNvPr>
            <p:cNvSpPr txBox="1"/>
            <p:nvPr/>
          </p:nvSpPr>
          <p:spPr>
            <a:xfrm>
              <a:off x="1654599" y="2374005"/>
              <a:ext cx="1806457" cy="584775"/>
            </a:xfrm>
            <a:prstGeom prst="rect">
              <a:avLst/>
            </a:prstGeom>
            <a:noFill/>
          </p:spPr>
          <p:txBody>
            <a:bodyPr wrap="none" rtlCol="0">
              <a:spAutoFit/>
            </a:bodyPr>
            <a:lstStyle/>
            <a:p>
              <a:pPr algn="l"/>
              <a:r>
                <a:rPr kumimoji="1" lang="en-US" altLang="zh-CN"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PART 2</a:t>
              </a:r>
              <a:endParaRPr kumimoji="1" lang="zh-CN" altLang="en-US"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F8CB3320-B46F-2C42-95A8-D920FED24137}"/>
                </a:ext>
              </a:extLst>
            </p:cNvPr>
            <p:cNvSpPr txBox="1"/>
            <p:nvPr/>
          </p:nvSpPr>
          <p:spPr>
            <a:xfrm>
              <a:off x="1654599" y="2958780"/>
              <a:ext cx="3108543" cy="923330"/>
            </a:xfrm>
            <a:prstGeom prst="rect">
              <a:avLst/>
            </a:prstGeom>
            <a:noFill/>
          </p:spPr>
          <p:txBody>
            <a:bodyPr wrap="none" rtlCol="0">
              <a:spAutoFit/>
            </a:bodyPr>
            <a:lstStyle/>
            <a:p>
              <a:pPr algn="l"/>
              <a:r>
                <a:rPr kumimoji="1" lang="zh-CN" altLang="en-US" sz="5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研究方法</a:t>
              </a:r>
            </a:p>
          </p:txBody>
        </p:sp>
        <p:sp>
          <p:nvSpPr>
            <p:cNvPr id="24" name="文本框 23">
              <a:extLst>
                <a:ext uri="{FF2B5EF4-FFF2-40B4-BE49-F238E27FC236}">
                  <a16:creationId xmlns:a16="http://schemas.microsoft.com/office/drawing/2014/main" id="{C7A5035B-F791-A64C-9562-C7341A7C9346}"/>
                </a:ext>
              </a:extLst>
            </p:cNvPr>
            <p:cNvSpPr txBox="1"/>
            <p:nvPr/>
          </p:nvSpPr>
          <p:spPr>
            <a:xfrm>
              <a:off x="1693787" y="3882110"/>
              <a:ext cx="4841302" cy="461665"/>
            </a:xfrm>
            <a:prstGeom prst="rect">
              <a:avLst/>
            </a:prstGeom>
            <a:noFill/>
          </p:spPr>
          <p:txBody>
            <a:bodyPr wrap="square" rtlCol="0">
              <a:spAutoFit/>
            </a:bodyPr>
            <a:lstStyle/>
            <a:p>
              <a:pPr algn="l"/>
              <a:r>
                <a:rPr kumimoji="1" lang="en-US" altLang="zh-CN" sz="24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METHODS</a:t>
              </a:r>
            </a:p>
          </p:txBody>
        </p:sp>
      </p:grpSp>
    </p:spTree>
    <p:extLst>
      <p:ext uri="{BB962C8B-B14F-4D97-AF65-F5344CB8AC3E}">
        <p14:creationId xmlns:p14="http://schemas.microsoft.com/office/powerpoint/2010/main" val="148721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研究方法</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6354982" cy="461665"/>
            <a:chOff x="1128483" y="1344854"/>
            <a:chExt cx="6354982"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6067985"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基于深度学习的射频指纹识别实现流程</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30" name="组合 29">
            <a:extLst>
              <a:ext uri="{FF2B5EF4-FFF2-40B4-BE49-F238E27FC236}">
                <a16:creationId xmlns:a16="http://schemas.microsoft.com/office/drawing/2014/main" id="{6D838044-54B4-24B0-D66D-A64D348FA3B4}"/>
              </a:ext>
            </a:extLst>
          </p:cNvPr>
          <p:cNvGrpSpPr/>
          <p:nvPr/>
        </p:nvGrpSpPr>
        <p:grpSpPr>
          <a:xfrm>
            <a:off x="653950" y="1812675"/>
            <a:ext cx="2552109" cy="1743257"/>
            <a:chOff x="1363182" y="2125031"/>
            <a:chExt cx="4504529" cy="3076888"/>
          </a:xfrm>
        </p:grpSpPr>
        <p:pic>
          <p:nvPicPr>
            <p:cNvPr id="6" name="图片 5">
              <a:extLst>
                <a:ext uri="{FF2B5EF4-FFF2-40B4-BE49-F238E27FC236}">
                  <a16:creationId xmlns:a16="http://schemas.microsoft.com/office/drawing/2014/main" id="{E0073B15-2688-53E6-6482-6A065C266A4C}"/>
                </a:ext>
              </a:extLst>
            </p:cNvPr>
            <p:cNvPicPr>
              <a:picLocks noChangeAspect="1"/>
            </p:cNvPicPr>
            <p:nvPr/>
          </p:nvPicPr>
          <p:blipFill rotWithShape="1">
            <a:blip r:embed="rId6"/>
            <a:srcRect l="50012" t="43188" r="2249" b="21419"/>
            <a:stretch/>
          </p:blipFill>
          <p:spPr>
            <a:xfrm>
              <a:off x="1363182" y="2125031"/>
              <a:ext cx="2264835" cy="1521849"/>
            </a:xfrm>
            <a:prstGeom prst="rect">
              <a:avLst/>
            </a:prstGeom>
          </p:spPr>
        </p:pic>
        <p:pic>
          <p:nvPicPr>
            <p:cNvPr id="12" name="图片 11">
              <a:extLst>
                <a:ext uri="{FF2B5EF4-FFF2-40B4-BE49-F238E27FC236}">
                  <a16:creationId xmlns:a16="http://schemas.microsoft.com/office/drawing/2014/main" id="{E969BC21-3215-57A0-CDF9-6E1BBF4D97CE}"/>
                </a:ext>
              </a:extLst>
            </p:cNvPr>
            <p:cNvPicPr>
              <a:picLocks noChangeAspect="1"/>
            </p:cNvPicPr>
            <p:nvPr/>
          </p:nvPicPr>
          <p:blipFill rotWithShape="1">
            <a:blip r:embed="rId7"/>
            <a:srcRect l="4221" t="40043" r="49217" b="25997"/>
            <a:stretch/>
          </p:blipFill>
          <p:spPr>
            <a:xfrm>
              <a:off x="1363182" y="3680070"/>
              <a:ext cx="2264835" cy="1521849"/>
            </a:xfrm>
            <a:prstGeom prst="rect">
              <a:avLst/>
            </a:prstGeom>
          </p:spPr>
        </p:pic>
        <p:pic>
          <p:nvPicPr>
            <p:cNvPr id="13" name="图片 12">
              <a:extLst>
                <a:ext uri="{FF2B5EF4-FFF2-40B4-BE49-F238E27FC236}">
                  <a16:creationId xmlns:a16="http://schemas.microsoft.com/office/drawing/2014/main" id="{E2CAF484-CB41-85B4-462A-9EB0D49C805D}"/>
                </a:ext>
              </a:extLst>
            </p:cNvPr>
            <p:cNvPicPr>
              <a:picLocks noChangeAspect="1"/>
            </p:cNvPicPr>
            <p:nvPr/>
          </p:nvPicPr>
          <p:blipFill rotWithShape="1">
            <a:blip r:embed="rId6"/>
            <a:srcRect l="2773" t="43188" r="49491" b="21419"/>
            <a:stretch/>
          </p:blipFill>
          <p:spPr>
            <a:xfrm>
              <a:off x="3602876" y="2125031"/>
              <a:ext cx="2264835" cy="1521849"/>
            </a:xfrm>
            <a:prstGeom prst="rect">
              <a:avLst/>
            </a:prstGeom>
          </p:spPr>
        </p:pic>
        <p:pic>
          <p:nvPicPr>
            <p:cNvPr id="24" name="图片 23">
              <a:extLst>
                <a:ext uri="{FF2B5EF4-FFF2-40B4-BE49-F238E27FC236}">
                  <a16:creationId xmlns:a16="http://schemas.microsoft.com/office/drawing/2014/main" id="{82A8FD87-8DA9-249F-4200-284F76EF20C2}"/>
                </a:ext>
              </a:extLst>
            </p:cNvPr>
            <p:cNvPicPr>
              <a:picLocks noChangeAspect="1"/>
            </p:cNvPicPr>
            <p:nvPr/>
          </p:nvPicPr>
          <p:blipFill rotWithShape="1">
            <a:blip r:embed="rId7"/>
            <a:srcRect l="49962" t="39945" r="3475" b="26095"/>
            <a:stretch/>
          </p:blipFill>
          <p:spPr>
            <a:xfrm>
              <a:off x="3602875" y="3680070"/>
              <a:ext cx="2264836" cy="1521849"/>
            </a:xfrm>
            <a:prstGeom prst="rect">
              <a:avLst/>
            </a:prstGeom>
          </p:spPr>
        </p:pic>
      </p:grpSp>
      <p:sp>
        <p:nvSpPr>
          <p:cNvPr id="31" name="矩形 30">
            <a:extLst>
              <a:ext uri="{FF2B5EF4-FFF2-40B4-BE49-F238E27FC236}">
                <a16:creationId xmlns:a16="http://schemas.microsoft.com/office/drawing/2014/main" id="{7AB10967-61E3-EFEF-D0FF-ED0C83994871}"/>
              </a:ext>
            </a:extLst>
          </p:cNvPr>
          <p:cNvSpPr/>
          <p:nvPr/>
        </p:nvSpPr>
        <p:spPr>
          <a:xfrm>
            <a:off x="1365846" y="3615340"/>
            <a:ext cx="1114072"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数据集采集</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34" name="箭头: 右 33">
            <a:extLst>
              <a:ext uri="{FF2B5EF4-FFF2-40B4-BE49-F238E27FC236}">
                <a16:creationId xmlns:a16="http://schemas.microsoft.com/office/drawing/2014/main" id="{A064CEE1-DCA4-388B-0784-E09E87DB0D5B}"/>
              </a:ext>
            </a:extLst>
          </p:cNvPr>
          <p:cNvSpPr/>
          <p:nvPr/>
        </p:nvSpPr>
        <p:spPr>
          <a:xfrm>
            <a:off x="3337637" y="2520758"/>
            <a:ext cx="378269" cy="304800"/>
          </a:xfrm>
          <a:prstGeom prst="rightArrow">
            <a:avLst/>
          </a:prstGeom>
          <a:gradFill>
            <a:gsLst>
              <a:gs pos="0">
                <a:srgbClr val="C00000">
                  <a:alpha val="91000"/>
                  <a:lumMod val="87000"/>
                  <a:lumOff val="13000"/>
                </a:srgbClr>
              </a:gs>
              <a:gs pos="100000">
                <a:srgbClr val="F5594D">
                  <a:alpha val="80000"/>
                  <a:lumMod val="81000"/>
                  <a:lumOff val="19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AE0C321B-EA86-F2B6-0EEB-2F58E47DCBA3}"/>
              </a:ext>
            </a:extLst>
          </p:cNvPr>
          <p:cNvPicPr>
            <a:picLocks noChangeAspect="1"/>
          </p:cNvPicPr>
          <p:nvPr/>
        </p:nvPicPr>
        <p:blipFill rotWithShape="1">
          <a:blip r:embed="rId8"/>
          <a:srcRect b="24333"/>
          <a:stretch/>
        </p:blipFill>
        <p:spPr>
          <a:xfrm>
            <a:off x="3822064" y="1813103"/>
            <a:ext cx="4133416" cy="1742400"/>
          </a:xfrm>
          <a:prstGeom prst="rect">
            <a:avLst/>
          </a:prstGeom>
        </p:spPr>
      </p:pic>
      <p:sp>
        <p:nvSpPr>
          <p:cNvPr id="41" name="矩形 40">
            <a:extLst>
              <a:ext uri="{FF2B5EF4-FFF2-40B4-BE49-F238E27FC236}">
                <a16:creationId xmlns:a16="http://schemas.microsoft.com/office/drawing/2014/main" id="{66FC73AA-86F0-0E0D-395D-839323F9A29F}"/>
              </a:ext>
            </a:extLst>
          </p:cNvPr>
          <p:cNvSpPr/>
          <p:nvPr/>
        </p:nvSpPr>
        <p:spPr>
          <a:xfrm>
            <a:off x="4896574" y="3621584"/>
            <a:ext cx="1984395"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信号处理</a:t>
            </a:r>
            <a:r>
              <a:rPr lang="en-US" altLang="zh-CN" sz="12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数据分布变换</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42" name="矩形 41">
            <a:extLst>
              <a:ext uri="{FF2B5EF4-FFF2-40B4-BE49-F238E27FC236}">
                <a16:creationId xmlns:a16="http://schemas.microsoft.com/office/drawing/2014/main" id="{E2E19B9A-DD9D-1527-5C61-B2C2FF93D6D1}"/>
              </a:ext>
            </a:extLst>
          </p:cNvPr>
          <p:cNvSpPr/>
          <p:nvPr/>
        </p:nvSpPr>
        <p:spPr>
          <a:xfrm>
            <a:off x="9583895" y="3621584"/>
            <a:ext cx="1069996"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特征变换</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43" name="箭头: 右 42">
            <a:extLst>
              <a:ext uri="{FF2B5EF4-FFF2-40B4-BE49-F238E27FC236}">
                <a16:creationId xmlns:a16="http://schemas.microsoft.com/office/drawing/2014/main" id="{0E1FAC42-0BF2-D5D4-10B9-778E0534A0B4}"/>
              </a:ext>
            </a:extLst>
          </p:cNvPr>
          <p:cNvSpPr/>
          <p:nvPr/>
        </p:nvSpPr>
        <p:spPr>
          <a:xfrm>
            <a:off x="8021191" y="2520758"/>
            <a:ext cx="378269" cy="304800"/>
          </a:xfrm>
          <a:prstGeom prst="rightArrow">
            <a:avLst/>
          </a:prstGeom>
          <a:gradFill>
            <a:gsLst>
              <a:gs pos="0">
                <a:srgbClr val="C00000">
                  <a:alpha val="91000"/>
                  <a:lumMod val="87000"/>
                  <a:lumOff val="13000"/>
                </a:srgbClr>
              </a:gs>
              <a:gs pos="100000">
                <a:srgbClr val="F5594D">
                  <a:alpha val="80000"/>
                  <a:lumMod val="81000"/>
                  <a:lumOff val="19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E3CFB3D1-C02E-5F20-2445-B463AE0B4AB5}"/>
              </a:ext>
            </a:extLst>
          </p:cNvPr>
          <p:cNvGrpSpPr/>
          <p:nvPr/>
        </p:nvGrpSpPr>
        <p:grpSpPr>
          <a:xfrm>
            <a:off x="8617415" y="1812675"/>
            <a:ext cx="3002956" cy="1742400"/>
            <a:chOff x="8617415" y="1799518"/>
            <a:chExt cx="3002956" cy="1756414"/>
          </a:xfrm>
        </p:grpSpPr>
        <p:grpSp>
          <p:nvGrpSpPr>
            <p:cNvPr id="39" name="组合 38">
              <a:extLst>
                <a:ext uri="{FF2B5EF4-FFF2-40B4-BE49-F238E27FC236}">
                  <a16:creationId xmlns:a16="http://schemas.microsoft.com/office/drawing/2014/main" id="{0C131CCE-E475-AB98-2907-D9EC2CE90F86}"/>
                </a:ext>
              </a:extLst>
            </p:cNvPr>
            <p:cNvGrpSpPr/>
            <p:nvPr/>
          </p:nvGrpSpPr>
          <p:grpSpPr>
            <a:xfrm>
              <a:off x="8617415" y="1813532"/>
              <a:ext cx="1260000" cy="1742400"/>
              <a:chOff x="5143500" y="2291014"/>
              <a:chExt cx="2192868" cy="2886987"/>
            </a:xfrm>
          </p:grpSpPr>
          <p:pic>
            <p:nvPicPr>
              <p:cNvPr id="36" name="图片 35">
                <a:extLst>
                  <a:ext uri="{FF2B5EF4-FFF2-40B4-BE49-F238E27FC236}">
                    <a16:creationId xmlns:a16="http://schemas.microsoft.com/office/drawing/2014/main" id="{4F30B15A-5A7F-25F9-CBA1-9082F61ED2D8}"/>
                  </a:ext>
                </a:extLst>
              </p:cNvPr>
              <p:cNvPicPr>
                <a:picLocks noChangeAspect="1"/>
              </p:cNvPicPr>
              <p:nvPr/>
            </p:nvPicPr>
            <p:blipFill rotWithShape="1">
              <a:blip r:embed="rId9"/>
              <a:srcRect l="10274" r="50398" b="36063"/>
              <a:stretch/>
            </p:blipFill>
            <p:spPr>
              <a:xfrm>
                <a:off x="5143500" y="2291014"/>
                <a:ext cx="2192868" cy="1455513"/>
              </a:xfrm>
              <a:prstGeom prst="rect">
                <a:avLst/>
              </a:prstGeom>
            </p:spPr>
          </p:pic>
          <p:pic>
            <p:nvPicPr>
              <p:cNvPr id="38" name="图片 37">
                <a:extLst>
                  <a:ext uri="{FF2B5EF4-FFF2-40B4-BE49-F238E27FC236}">
                    <a16:creationId xmlns:a16="http://schemas.microsoft.com/office/drawing/2014/main" id="{6DE9B7B3-ABDA-1281-C11C-DF7026693863}"/>
                  </a:ext>
                </a:extLst>
              </p:cNvPr>
              <p:cNvPicPr>
                <a:picLocks noChangeAspect="1"/>
              </p:cNvPicPr>
              <p:nvPr/>
            </p:nvPicPr>
            <p:blipFill rotWithShape="1">
              <a:blip r:embed="rId9"/>
              <a:srcRect l="48729" r="11943" b="36063"/>
              <a:stretch/>
            </p:blipFill>
            <p:spPr>
              <a:xfrm>
                <a:off x="5143500" y="3722488"/>
                <a:ext cx="2192868" cy="1455513"/>
              </a:xfrm>
              <a:prstGeom prst="rect">
                <a:avLst/>
              </a:prstGeom>
            </p:spPr>
          </p:pic>
        </p:grpSp>
        <p:pic>
          <p:nvPicPr>
            <p:cNvPr id="45" name="图片 44">
              <a:extLst>
                <a:ext uri="{FF2B5EF4-FFF2-40B4-BE49-F238E27FC236}">
                  <a16:creationId xmlns:a16="http://schemas.microsoft.com/office/drawing/2014/main" id="{2D564162-F94C-70C2-65A5-DB10EB216148}"/>
                </a:ext>
              </a:extLst>
            </p:cNvPr>
            <p:cNvPicPr>
              <a:picLocks noChangeAspect="1"/>
            </p:cNvPicPr>
            <p:nvPr/>
          </p:nvPicPr>
          <p:blipFill rotWithShape="1">
            <a:blip r:embed="rId10"/>
            <a:srcRect l="52350" t="47631" r="3119" b="12732"/>
            <a:stretch/>
          </p:blipFill>
          <p:spPr>
            <a:xfrm>
              <a:off x="9836915" y="1799518"/>
              <a:ext cx="1783456" cy="1743258"/>
            </a:xfrm>
            <a:prstGeom prst="rect">
              <a:avLst/>
            </a:prstGeom>
          </p:spPr>
        </p:pic>
      </p:grpSp>
      <p:sp>
        <p:nvSpPr>
          <p:cNvPr id="47" name="矩形 46">
            <a:extLst>
              <a:ext uri="{FF2B5EF4-FFF2-40B4-BE49-F238E27FC236}">
                <a16:creationId xmlns:a16="http://schemas.microsoft.com/office/drawing/2014/main" id="{6BDA06E4-2AE7-E064-9E64-D9329F28B84E}"/>
              </a:ext>
            </a:extLst>
          </p:cNvPr>
          <p:cNvSpPr/>
          <p:nvPr/>
        </p:nvSpPr>
        <p:spPr>
          <a:xfrm>
            <a:off x="1055576" y="5890374"/>
            <a:ext cx="1763102"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特征提取器架构设计</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48" name="箭头: 右 47">
            <a:extLst>
              <a:ext uri="{FF2B5EF4-FFF2-40B4-BE49-F238E27FC236}">
                <a16:creationId xmlns:a16="http://schemas.microsoft.com/office/drawing/2014/main" id="{7E694789-DF9C-EC28-4F5F-B9E36F5B3AE8}"/>
              </a:ext>
            </a:extLst>
          </p:cNvPr>
          <p:cNvSpPr/>
          <p:nvPr/>
        </p:nvSpPr>
        <p:spPr>
          <a:xfrm>
            <a:off x="3436314" y="4858384"/>
            <a:ext cx="378269" cy="304800"/>
          </a:xfrm>
          <a:prstGeom prst="rightArrow">
            <a:avLst/>
          </a:prstGeom>
          <a:gradFill>
            <a:gsLst>
              <a:gs pos="0">
                <a:srgbClr val="C00000">
                  <a:alpha val="91000"/>
                  <a:lumMod val="87000"/>
                  <a:lumOff val="13000"/>
                </a:srgbClr>
              </a:gs>
              <a:gs pos="100000">
                <a:srgbClr val="F5594D">
                  <a:alpha val="80000"/>
                  <a:lumMod val="81000"/>
                  <a:lumOff val="19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18EFC8B1-10BB-07C2-81F1-C52B285AB445}"/>
              </a:ext>
            </a:extLst>
          </p:cNvPr>
          <p:cNvSpPr/>
          <p:nvPr/>
        </p:nvSpPr>
        <p:spPr>
          <a:xfrm>
            <a:off x="4765887" y="5888437"/>
            <a:ext cx="2030454"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网络架构</a:t>
            </a:r>
            <a:r>
              <a:rPr lang="en-US" altLang="zh-CN" sz="12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学习方法构建</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59" name="组合 58">
            <a:extLst>
              <a:ext uri="{FF2B5EF4-FFF2-40B4-BE49-F238E27FC236}">
                <a16:creationId xmlns:a16="http://schemas.microsoft.com/office/drawing/2014/main" id="{B338C3D3-D705-883D-DB4C-A930FC93A734}"/>
              </a:ext>
            </a:extLst>
          </p:cNvPr>
          <p:cNvGrpSpPr/>
          <p:nvPr/>
        </p:nvGrpSpPr>
        <p:grpSpPr>
          <a:xfrm>
            <a:off x="3833139" y="4200579"/>
            <a:ext cx="4133048" cy="1609873"/>
            <a:chOff x="3733286" y="4200579"/>
            <a:chExt cx="4133048" cy="1609873"/>
          </a:xfrm>
        </p:grpSpPr>
        <p:grpSp>
          <p:nvGrpSpPr>
            <p:cNvPr id="53" name="组合 52">
              <a:extLst>
                <a:ext uri="{FF2B5EF4-FFF2-40B4-BE49-F238E27FC236}">
                  <a16:creationId xmlns:a16="http://schemas.microsoft.com/office/drawing/2014/main" id="{FF5A53D3-6E6A-06B9-7A06-836FDC29FB1A}"/>
                </a:ext>
              </a:extLst>
            </p:cNvPr>
            <p:cNvGrpSpPr/>
            <p:nvPr/>
          </p:nvGrpSpPr>
          <p:grpSpPr>
            <a:xfrm>
              <a:off x="3733286" y="4213142"/>
              <a:ext cx="1945117" cy="1595118"/>
              <a:chOff x="7642498" y="3844760"/>
              <a:chExt cx="1945117" cy="1595118"/>
            </a:xfrm>
          </p:grpSpPr>
          <p:pic>
            <p:nvPicPr>
              <p:cNvPr id="49" name="图片 48">
                <a:extLst>
                  <a:ext uri="{FF2B5EF4-FFF2-40B4-BE49-F238E27FC236}">
                    <a16:creationId xmlns:a16="http://schemas.microsoft.com/office/drawing/2014/main" id="{45FB20D2-85A6-78E6-876D-D17CA8D50CED}"/>
                  </a:ext>
                </a:extLst>
              </p:cNvPr>
              <p:cNvPicPr>
                <a:picLocks noChangeAspect="1"/>
              </p:cNvPicPr>
              <p:nvPr/>
            </p:nvPicPr>
            <p:blipFill rotWithShape="1">
              <a:blip r:embed="rId11"/>
              <a:srcRect b="15814"/>
              <a:stretch/>
            </p:blipFill>
            <p:spPr>
              <a:xfrm>
                <a:off x="7647215" y="3844760"/>
                <a:ext cx="1940400" cy="979421"/>
              </a:xfrm>
              <a:prstGeom prst="rect">
                <a:avLst/>
              </a:prstGeom>
            </p:spPr>
          </p:pic>
          <p:pic>
            <p:nvPicPr>
              <p:cNvPr id="52" name="图片 51">
                <a:extLst>
                  <a:ext uri="{FF2B5EF4-FFF2-40B4-BE49-F238E27FC236}">
                    <a16:creationId xmlns:a16="http://schemas.microsoft.com/office/drawing/2014/main" id="{BF415DB6-63C1-BCA2-8FEC-5CCC866323E4}"/>
                  </a:ext>
                </a:extLst>
              </p:cNvPr>
              <p:cNvPicPr>
                <a:picLocks noChangeAspect="1"/>
              </p:cNvPicPr>
              <p:nvPr/>
            </p:nvPicPr>
            <p:blipFill>
              <a:blip r:embed="rId12"/>
              <a:stretch>
                <a:fillRect/>
              </a:stretch>
            </p:blipFill>
            <p:spPr>
              <a:xfrm>
                <a:off x="7642498" y="4868829"/>
                <a:ext cx="1941397" cy="571049"/>
              </a:xfrm>
              <a:prstGeom prst="rect">
                <a:avLst/>
              </a:prstGeom>
            </p:spPr>
          </p:pic>
        </p:grpSp>
        <p:grpSp>
          <p:nvGrpSpPr>
            <p:cNvPr id="58" name="组合 57">
              <a:extLst>
                <a:ext uri="{FF2B5EF4-FFF2-40B4-BE49-F238E27FC236}">
                  <a16:creationId xmlns:a16="http://schemas.microsoft.com/office/drawing/2014/main" id="{31AE7849-8AC0-C558-CE8F-8B9DFAB0FFA1}"/>
                </a:ext>
              </a:extLst>
            </p:cNvPr>
            <p:cNvGrpSpPr/>
            <p:nvPr/>
          </p:nvGrpSpPr>
          <p:grpSpPr>
            <a:xfrm>
              <a:off x="5866773" y="4200579"/>
              <a:ext cx="1999561" cy="1609873"/>
              <a:chOff x="5866773" y="4200579"/>
              <a:chExt cx="1999561" cy="1609873"/>
            </a:xfrm>
          </p:grpSpPr>
          <p:pic>
            <p:nvPicPr>
              <p:cNvPr id="55" name="图片 54">
                <a:extLst>
                  <a:ext uri="{FF2B5EF4-FFF2-40B4-BE49-F238E27FC236}">
                    <a16:creationId xmlns:a16="http://schemas.microsoft.com/office/drawing/2014/main" id="{12F54C01-34BC-135F-87C9-E13396F4510E}"/>
                  </a:ext>
                </a:extLst>
              </p:cNvPr>
              <p:cNvPicPr>
                <a:picLocks noChangeAspect="1"/>
              </p:cNvPicPr>
              <p:nvPr/>
            </p:nvPicPr>
            <p:blipFill>
              <a:blip r:embed="rId13"/>
              <a:stretch>
                <a:fillRect/>
              </a:stretch>
            </p:blipFill>
            <p:spPr>
              <a:xfrm>
                <a:off x="5910768" y="4200579"/>
                <a:ext cx="1940401" cy="627548"/>
              </a:xfrm>
              <a:prstGeom prst="rect">
                <a:avLst/>
              </a:prstGeom>
            </p:spPr>
          </p:pic>
          <p:pic>
            <p:nvPicPr>
              <p:cNvPr id="57" name="图片 56">
                <a:extLst>
                  <a:ext uri="{FF2B5EF4-FFF2-40B4-BE49-F238E27FC236}">
                    <a16:creationId xmlns:a16="http://schemas.microsoft.com/office/drawing/2014/main" id="{FE78F00F-FD38-4094-84D0-9F991FAFCBF1}"/>
                  </a:ext>
                </a:extLst>
              </p:cNvPr>
              <p:cNvPicPr>
                <a:picLocks noChangeAspect="1"/>
              </p:cNvPicPr>
              <p:nvPr/>
            </p:nvPicPr>
            <p:blipFill rotWithShape="1">
              <a:blip r:embed="rId14"/>
              <a:srcRect l="30630"/>
              <a:stretch/>
            </p:blipFill>
            <p:spPr>
              <a:xfrm>
                <a:off x="5866773" y="4899303"/>
                <a:ext cx="1999561" cy="911149"/>
              </a:xfrm>
              <a:prstGeom prst="rect">
                <a:avLst/>
              </a:prstGeom>
            </p:spPr>
          </p:pic>
        </p:grpSp>
      </p:grpSp>
      <p:sp>
        <p:nvSpPr>
          <p:cNvPr id="60" name="箭头: 右 59">
            <a:extLst>
              <a:ext uri="{FF2B5EF4-FFF2-40B4-BE49-F238E27FC236}">
                <a16:creationId xmlns:a16="http://schemas.microsoft.com/office/drawing/2014/main" id="{53697C90-8CB0-B9F9-08B0-ED0D1374800F}"/>
              </a:ext>
            </a:extLst>
          </p:cNvPr>
          <p:cNvSpPr/>
          <p:nvPr/>
        </p:nvSpPr>
        <p:spPr>
          <a:xfrm>
            <a:off x="8129203" y="4860576"/>
            <a:ext cx="378269" cy="304800"/>
          </a:xfrm>
          <a:prstGeom prst="rightArrow">
            <a:avLst/>
          </a:prstGeom>
          <a:gradFill>
            <a:gsLst>
              <a:gs pos="0">
                <a:srgbClr val="C00000">
                  <a:alpha val="91000"/>
                  <a:lumMod val="87000"/>
                  <a:lumOff val="13000"/>
                </a:srgbClr>
              </a:gs>
              <a:gs pos="100000">
                <a:srgbClr val="F5594D">
                  <a:alpha val="80000"/>
                  <a:lumMod val="81000"/>
                  <a:lumOff val="19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箭头: 右 60">
            <a:extLst>
              <a:ext uri="{FF2B5EF4-FFF2-40B4-BE49-F238E27FC236}">
                <a16:creationId xmlns:a16="http://schemas.microsoft.com/office/drawing/2014/main" id="{56243D7D-2986-6358-AE2C-B82D0F3C36AA}"/>
              </a:ext>
            </a:extLst>
          </p:cNvPr>
          <p:cNvSpPr/>
          <p:nvPr/>
        </p:nvSpPr>
        <p:spPr>
          <a:xfrm rot="5400000">
            <a:off x="9929758" y="3980158"/>
            <a:ext cx="378269" cy="304800"/>
          </a:xfrm>
          <a:prstGeom prst="rightArrow">
            <a:avLst/>
          </a:prstGeom>
          <a:gradFill>
            <a:gsLst>
              <a:gs pos="0">
                <a:srgbClr val="C00000">
                  <a:alpha val="91000"/>
                  <a:lumMod val="87000"/>
                  <a:lumOff val="13000"/>
                </a:srgbClr>
              </a:gs>
              <a:gs pos="100000">
                <a:srgbClr val="F5594D">
                  <a:alpha val="80000"/>
                  <a:lumMod val="81000"/>
                  <a:lumOff val="19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858C75CF-D7A5-9117-C733-08950E4832D9}"/>
              </a:ext>
            </a:extLst>
          </p:cNvPr>
          <p:cNvGrpSpPr/>
          <p:nvPr/>
        </p:nvGrpSpPr>
        <p:grpSpPr>
          <a:xfrm>
            <a:off x="8617415" y="4505788"/>
            <a:ext cx="3163308" cy="1171083"/>
            <a:chOff x="8617415" y="4547228"/>
            <a:chExt cx="3163308" cy="1171083"/>
          </a:xfrm>
        </p:grpSpPr>
        <p:pic>
          <p:nvPicPr>
            <p:cNvPr id="63" name="图片 62">
              <a:extLst>
                <a:ext uri="{FF2B5EF4-FFF2-40B4-BE49-F238E27FC236}">
                  <a16:creationId xmlns:a16="http://schemas.microsoft.com/office/drawing/2014/main" id="{EB204E56-B783-2DEF-0599-E458840C4918}"/>
                </a:ext>
              </a:extLst>
            </p:cNvPr>
            <p:cNvPicPr>
              <a:picLocks noChangeAspect="1"/>
            </p:cNvPicPr>
            <p:nvPr/>
          </p:nvPicPr>
          <p:blipFill rotWithShape="1">
            <a:blip r:embed="rId15"/>
            <a:srcRect l="3655" t="43111" r="49754" b="24122"/>
            <a:stretch/>
          </p:blipFill>
          <p:spPr>
            <a:xfrm>
              <a:off x="10199069" y="4588407"/>
              <a:ext cx="1581654" cy="1108911"/>
            </a:xfrm>
            <a:prstGeom prst="rect">
              <a:avLst/>
            </a:prstGeom>
          </p:spPr>
        </p:pic>
        <p:pic>
          <p:nvPicPr>
            <p:cNvPr id="67" name="图片 66">
              <a:extLst>
                <a:ext uri="{FF2B5EF4-FFF2-40B4-BE49-F238E27FC236}">
                  <a16:creationId xmlns:a16="http://schemas.microsoft.com/office/drawing/2014/main" id="{9BC1499F-CA42-1CA4-E89D-2BA64D362F81}"/>
                </a:ext>
              </a:extLst>
            </p:cNvPr>
            <p:cNvPicPr>
              <a:picLocks noChangeAspect="1"/>
            </p:cNvPicPr>
            <p:nvPr/>
          </p:nvPicPr>
          <p:blipFill>
            <a:blip r:embed="rId16"/>
            <a:stretch>
              <a:fillRect/>
            </a:stretch>
          </p:blipFill>
          <p:spPr>
            <a:xfrm>
              <a:off x="8617415" y="4547228"/>
              <a:ext cx="1438821" cy="1171083"/>
            </a:xfrm>
            <a:prstGeom prst="rect">
              <a:avLst/>
            </a:prstGeom>
          </p:spPr>
        </p:pic>
      </p:grpSp>
      <p:sp>
        <p:nvSpPr>
          <p:cNvPr id="69" name="矩形 68">
            <a:extLst>
              <a:ext uri="{FF2B5EF4-FFF2-40B4-BE49-F238E27FC236}">
                <a16:creationId xmlns:a16="http://schemas.microsoft.com/office/drawing/2014/main" id="{15A3E198-4720-5F6F-96D8-F294370D7EEA}"/>
              </a:ext>
            </a:extLst>
          </p:cNvPr>
          <p:cNvSpPr/>
          <p:nvPr/>
        </p:nvSpPr>
        <p:spPr>
          <a:xfrm>
            <a:off x="9220565" y="5892224"/>
            <a:ext cx="2030454"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分类检测</a:t>
            </a:r>
            <a:r>
              <a:rPr lang="en-US" altLang="zh-CN" sz="12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特征可视化</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cxnSp>
        <p:nvCxnSpPr>
          <p:cNvPr id="71" name="直接连接符 70">
            <a:extLst>
              <a:ext uri="{FF2B5EF4-FFF2-40B4-BE49-F238E27FC236}">
                <a16:creationId xmlns:a16="http://schemas.microsoft.com/office/drawing/2014/main" id="{3A08E5BC-C937-EE8E-79B2-476F7A67C24B}"/>
              </a:ext>
            </a:extLst>
          </p:cNvPr>
          <p:cNvCxnSpPr>
            <a:cxnSpLocks/>
          </p:cNvCxnSpPr>
          <p:nvPr/>
        </p:nvCxnSpPr>
        <p:spPr>
          <a:xfrm>
            <a:off x="599079" y="4035521"/>
            <a:ext cx="8070960" cy="0"/>
          </a:xfrm>
          <a:prstGeom prst="line">
            <a:avLst/>
          </a:prstGeom>
          <a:ln w="12700">
            <a:solidFill>
              <a:srgbClr val="F5594D"/>
            </a:solidFill>
            <a:prstDash val="dash"/>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567412BD-5836-446F-07E0-9B133F8CE7C3}"/>
              </a:ext>
            </a:extLst>
          </p:cNvPr>
          <p:cNvSpPr/>
          <p:nvPr/>
        </p:nvSpPr>
        <p:spPr>
          <a:xfrm>
            <a:off x="98046" y="1954358"/>
            <a:ext cx="446276" cy="1742400"/>
          </a:xfrm>
          <a:prstGeom prst="rect">
            <a:avLst/>
          </a:prstGeom>
        </p:spPr>
        <p:txBody>
          <a:bodyPr vert="eaVert" wrap="square">
            <a:spAutoFit/>
          </a:bodyPr>
          <a:lstStyle/>
          <a:p>
            <a:pPr algn="ctr" hangingPunct="0"/>
            <a:r>
              <a:rPr lang="zh-CN" altLang="en-US" sz="1700" b="1" spc="150" dirty="0">
                <a:solidFill>
                  <a:srgbClr val="B53B38"/>
                </a:solidFill>
                <a:latin typeface="Arial" panose="020B0604020202020204" pitchFamily="34" charset="0"/>
                <a:ea typeface="Microsoft YaHei" panose="020B0503020204020204" pitchFamily="34" charset="-122"/>
                <a:cs typeface="Arial" panose="020B0604020202020204" pitchFamily="34" charset="0"/>
              </a:rPr>
              <a:t>从 信 号 出 发</a:t>
            </a:r>
            <a:endParaRPr lang="en-US" altLang="zh-CN" sz="1700" spc="150" dirty="0">
              <a:solidFill>
                <a:srgbClr val="B53B38"/>
              </a:solidFill>
              <a:latin typeface="Arial" panose="020B0604020202020204" pitchFamily="34" charset="0"/>
              <a:ea typeface="Microsoft YaHei" panose="020B0503020204020204" pitchFamily="34" charset="-122"/>
              <a:cs typeface="Arial" panose="020B0604020202020204" pitchFamily="34" charset="0"/>
            </a:endParaRPr>
          </a:p>
        </p:txBody>
      </p:sp>
      <p:sp>
        <p:nvSpPr>
          <p:cNvPr id="74" name="矩形 73">
            <a:extLst>
              <a:ext uri="{FF2B5EF4-FFF2-40B4-BE49-F238E27FC236}">
                <a16:creationId xmlns:a16="http://schemas.microsoft.com/office/drawing/2014/main" id="{FB3111DA-19AA-C1A5-6092-6366FDA8448F}"/>
              </a:ext>
            </a:extLst>
          </p:cNvPr>
          <p:cNvSpPr/>
          <p:nvPr/>
        </p:nvSpPr>
        <p:spPr>
          <a:xfrm>
            <a:off x="98046" y="4230222"/>
            <a:ext cx="446276" cy="1742400"/>
          </a:xfrm>
          <a:prstGeom prst="rect">
            <a:avLst/>
          </a:prstGeom>
        </p:spPr>
        <p:txBody>
          <a:bodyPr vert="eaVert" wrap="square">
            <a:spAutoFit/>
          </a:bodyPr>
          <a:lstStyle/>
          <a:p>
            <a:pPr algn="ctr" hangingPunct="0"/>
            <a:r>
              <a:rPr lang="zh-CN" altLang="en-US" sz="1700" b="1" spc="150" dirty="0">
                <a:solidFill>
                  <a:srgbClr val="B53B38"/>
                </a:solidFill>
                <a:latin typeface="Arial" panose="020B0604020202020204" pitchFamily="34" charset="0"/>
                <a:ea typeface="Microsoft YaHei" panose="020B0503020204020204" pitchFamily="34" charset="-122"/>
                <a:cs typeface="Arial" panose="020B0604020202020204" pitchFamily="34" charset="0"/>
              </a:rPr>
              <a:t>从 模 型 出 发</a:t>
            </a:r>
            <a:endParaRPr lang="en-US" altLang="zh-CN" sz="1700" spc="150" dirty="0">
              <a:solidFill>
                <a:srgbClr val="B53B38"/>
              </a:solidFill>
              <a:latin typeface="Arial" panose="020B0604020202020204" pitchFamily="34" charset="0"/>
              <a:ea typeface="Microsoft YaHei" panose="020B0503020204020204" pitchFamily="34" charset="-122"/>
              <a:cs typeface="Arial" panose="020B0604020202020204" pitchFamily="34" charset="0"/>
            </a:endParaRPr>
          </a:p>
        </p:txBody>
      </p:sp>
      <p:pic>
        <p:nvPicPr>
          <p:cNvPr id="76" name="图片 75">
            <a:extLst>
              <a:ext uri="{FF2B5EF4-FFF2-40B4-BE49-F238E27FC236}">
                <a16:creationId xmlns:a16="http://schemas.microsoft.com/office/drawing/2014/main" id="{0D8BAF99-4C08-3688-8525-3666BECC308B}"/>
              </a:ext>
            </a:extLst>
          </p:cNvPr>
          <p:cNvPicPr>
            <a:picLocks noChangeAspect="1"/>
          </p:cNvPicPr>
          <p:nvPr/>
        </p:nvPicPr>
        <p:blipFill>
          <a:blip r:embed="rId17"/>
          <a:stretch>
            <a:fillRect/>
          </a:stretch>
        </p:blipFill>
        <p:spPr>
          <a:xfrm>
            <a:off x="544322" y="4369083"/>
            <a:ext cx="2828296" cy="1300757"/>
          </a:xfrm>
          <a:prstGeom prst="rect">
            <a:avLst/>
          </a:prstGeom>
        </p:spPr>
      </p:pic>
    </p:spTree>
    <p:extLst>
      <p:ext uri="{BB962C8B-B14F-4D97-AF65-F5344CB8AC3E}">
        <p14:creationId xmlns:p14="http://schemas.microsoft.com/office/powerpoint/2010/main" val="3019181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研究方法</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6354982" cy="461665"/>
            <a:chOff x="1128483" y="1344854"/>
            <a:chExt cx="6354982"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6067985"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基于深度学习的射频指纹识别实现流程</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矩形 2">
            <a:extLst>
              <a:ext uri="{FF2B5EF4-FFF2-40B4-BE49-F238E27FC236}">
                <a16:creationId xmlns:a16="http://schemas.microsoft.com/office/drawing/2014/main" id="{07EA2865-6663-C63C-4622-725BCB1FA3C7}"/>
              </a:ext>
            </a:extLst>
          </p:cNvPr>
          <p:cNvSpPr/>
          <p:nvPr/>
        </p:nvSpPr>
        <p:spPr>
          <a:xfrm>
            <a:off x="813123" y="1695979"/>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从信号出发</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：获取数据集、调整数据集分布、构建人工提取特征作为网络输入</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4" name="矩形 3">
            <a:extLst>
              <a:ext uri="{FF2B5EF4-FFF2-40B4-BE49-F238E27FC236}">
                <a16:creationId xmlns:a16="http://schemas.microsoft.com/office/drawing/2014/main" id="{5935599B-049C-B77A-ADF3-A5C186F35637}"/>
              </a:ext>
            </a:extLst>
          </p:cNvPr>
          <p:cNvSpPr/>
          <p:nvPr/>
        </p:nvSpPr>
        <p:spPr>
          <a:xfrm>
            <a:off x="813122" y="2224522"/>
            <a:ext cx="10406903" cy="4041106"/>
          </a:xfrm>
          <a:prstGeom prst="rect">
            <a:avLst/>
          </a:prstGeom>
        </p:spPr>
        <p:txBody>
          <a:bodyPr wrap="square">
            <a:spAutoFit/>
          </a:bodyPr>
          <a:lstStyle/>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获取数据集</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000" lvl="1" algn="just" hangingPunct="0">
              <a:lnSpc>
                <a:spcPct val="130000"/>
              </a:lnSpc>
              <a:spcAft>
                <a:spcPts val="14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考虑通信制式（参数）、暂态</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稳态信号、信道环境、数据形式（导频</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数据包</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调整数据集分布</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6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信号处理：信道影响消除（频</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相偏校准、相关谱）、滤波、重采样、均衡、下变频</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p>
          <a:p>
            <a:pPr marL="684900" lvl="1" indent="-342900" algn="just" hangingPunct="0">
              <a:lnSpc>
                <a:spcPct val="130000"/>
              </a:lnSpc>
              <a:spcAft>
                <a:spcPts val="1400"/>
              </a:spcAft>
              <a:buAutoNum type="arabicParenBoth"/>
            </a:pP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数据集扩展：数据增强（信道效应模拟）、人造射频指纹（生成网络</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固定参数仿真）</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构建人工提取特征作为网络输入</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6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时频谱特征：</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Hilbert-Huang</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谱、短时傅里叶（</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STFT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）、离散小波（</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DWT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p>
          <a:p>
            <a:pPr marL="684900" lvl="1" indent="-342900" algn="just" hangingPunct="0">
              <a:lnSpc>
                <a:spcPct val="130000"/>
              </a:lnSpc>
              <a:spcAft>
                <a:spcPts val="600"/>
              </a:spcAft>
              <a:buAutoNum type="arabicParenBoth"/>
            </a:pP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其他二维谱特征：差分星座迹图（</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DCTF</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）、格拉姆角场（</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GAF</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p>
          <a:p>
            <a:pPr marL="684900" lvl="1" indent="-342900" algn="just" hangingPunct="0">
              <a:lnSpc>
                <a:spcPct val="130000"/>
              </a:lnSpc>
              <a:spcAft>
                <a:spcPts val="1200"/>
              </a:spcAft>
              <a:buAutoNum type="arabicParenBoth"/>
            </a:pP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信号分解特征：经验模态分解（</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EMD</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）、变分模态分解（</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VMD</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p>
        </p:txBody>
      </p:sp>
    </p:spTree>
    <p:extLst>
      <p:ext uri="{BB962C8B-B14F-4D97-AF65-F5344CB8AC3E}">
        <p14:creationId xmlns:p14="http://schemas.microsoft.com/office/powerpoint/2010/main" val="471764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研究方法</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6354982" cy="461665"/>
            <a:chOff x="1128483" y="1344854"/>
            <a:chExt cx="6354982"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6067985"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基于深度学习的射频指纹识别实现流程</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矩形 2">
            <a:extLst>
              <a:ext uri="{FF2B5EF4-FFF2-40B4-BE49-F238E27FC236}">
                <a16:creationId xmlns:a16="http://schemas.microsoft.com/office/drawing/2014/main" id="{07EA2865-6663-C63C-4622-725BCB1FA3C7}"/>
              </a:ext>
            </a:extLst>
          </p:cNvPr>
          <p:cNvSpPr/>
          <p:nvPr/>
        </p:nvSpPr>
        <p:spPr>
          <a:xfrm>
            <a:off x="813123" y="1695979"/>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从模型出发</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：特征提取模块设计、网络架构</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学习方法构建、分类检测</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4" name="矩形 3">
            <a:extLst>
              <a:ext uri="{FF2B5EF4-FFF2-40B4-BE49-F238E27FC236}">
                <a16:creationId xmlns:a16="http://schemas.microsoft.com/office/drawing/2014/main" id="{5935599B-049C-B77A-ADF3-A5C186F35637}"/>
              </a:ext>
            </a:extLst>
          </p:cNvPr>
          <p:cNvSpPr/>
          <p:nvPr/>
        </p:nvSpPr>
        <p:spPr>
          <a:xfrm>
            <a:off x="813122" y="2224522"/>
            <a:ext cx="10406903" cy="3523272"/>
          </a:xfrm>
          <a:prstGeom prst="rect">
            <a:avLst/>
          </a:prstGeom>
        </p:spPr>
        <p:txBody>
          <a:bodyPr wrap="square">
            <a:spAutoFit/>
          </a:bodyPr>
          <a:lstStyle/>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特征提取模块设计</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000" lvl="1" algn="just" hangingPunct="0">
              <a:lnSpc>
                <a:spcPct val="130000"/>
              </a:lnSpc>
              <a:spcAft>
                <a:spcPts val="1400"/>
              </a:spcAft>
            </a:pPr>
            <a:r>
              <a:rPr lang="en-US" altLang="zh-CN" sz="1700" spc="150" dirty="0">
                <a:latin typeface="Arial" panose="020B0604020202020204" pitchFamily="34" charset="0"/>
                <a:ea typeface="Microsoft YaHei" panose="020B0503020204020204" pitchFamily="34" charset="-122"/>
                <a:cs typeface="Arial" panose="020B0604020202020204" pitchFamily="34" charset="0"/>
              </a:rPr>
              <a:t>CNN/CVCNN</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（时频谱</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二维特征图）、</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LSTM</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Transformer</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（变长信号</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窗口注意力）、</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p>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网络架构</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学习方法构建</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6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网络架构：</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Siamese/Triplet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（度量空间映射）、</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Encoder-Decoder</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（信号重构）</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1400"/>
              </a:spcAft>
              <a:buAutoNum type="arabicParenBoth"/>
            </a:pP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学习方法：对比学习（类间</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类内对比损失）、小样本学习（</a:t>
            </a:r>
            <a:r>
              <a:rPr lang="en-US" altLang="zh-CN" sz="1700" spc="100" dirty="0">
                <a:latin typeface="Arial" panose="020B0604020202020204" pitchFamily="34" charset="0"/>
                <a:ea typeface="Microsoft YaHei" panose="020B0503020204020204" pitchFamily="34" charset="-122"/>
                <a:cs typeface="Arial" panose="020B0604020202020204" pitchFamily="34" charset="0"/>
              </a:rPr>
              <a:t>m-way n-shot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、原型、</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分类检测</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6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拒绝任务：已知设备分类准确率（混淆矩阵）、未知设备检出率（</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ROC</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曲线）</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600"/>
              </a:spcAft>
              <a:buAutoNum type="arabicParenBoth"/>
            </a:pP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未知设备注册分类：开放集程度、聚类特征可视化（</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t-SNE</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68739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研究方法</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4623738" cy="461665"/>
            <a:chOff x="1128483" y="1344854"/>
            <a:chExt cx="4623738"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4336741"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面向开放集的射频指纹识别</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矩形 2">
            <a:extLst>
              <a:ext uri="{FF2B5EF4-FFF2-40B4-BE49-F238E27FC236}">
                <a16:creationId xmlns:a16="http://schemas.microsoft.com/office/drawing/2014/main" id="{07EA2865-6663-C63C-4622-725BCB1FA3C7}"/>
              </a:ext>
            </a:extLst>
          </p:cNvPr>
          <p:cNvSpPr/>
          <p:nvPr/>
        </p:nvSpPr>
        <p:spPr>
          <a:xfrm>
            <a:off x="813123" y="1695979"/>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开放集识别 </a:t>
            </a:r>
            <a:r>
              <a:rPr lang="en-US" altLang="zh-CN" sz="1700" b="1" spc="150" dirty="0">
                <a:latin typeface="Arial" panose="020B0604020202020204" pitchFamily="34" charset="0"/>
                <a:ea typeface="Microsoft YaHei" panose="020B0503020204020204" pitchFamily="34" charset="-122"/>
                <a:cs typeface="Arial" panose="020B0604020202020204" pitchFamily="34" charset="0"/>
              </a:rPr>
              <a:t>VS </a:t>
            </a: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闭集识别</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4" name="矩形 3">
            <a:extLst>
              <a:ext uri="{FF2B5EF4-FFF2-40B4-BE49-F238E27FC236}">
                <a16:creationId xmlns:a16="http://schemas.microsoft.com/office/drawing/2014/main" id="{5935599B-049C-B77A-ADF3-A5C186F35637}"/>
              </a:ext>
            </a:extLst>
          </p:cNvPr>
          <p:cNvSpPr/>
          <p:nvPr/>
        </p:nvSpPr>
        <p:spPr>
          <a:xfrm>
            <a:off x="813122" y="2224522"/>
            <a:ext cx="10406903" cy="2689198"/>
          </a:xfrm>
          <a:prstGeom prst="rect">
            <a:avLst/>
          </a:prstGeom>
        </p:spPr>
        <p:txBody>
          <a:bodyPr wrap="square">
            <a:spAutoFit/>
          </a:bodyPr>
          <a:lstStyle/>
          <a:p>
            <a:pPr marL="342900" indent="-342900" algn="just" hangingPunct="0">
              <a:lnSpc>
                <a:spcPct val="130000"/>
              </a:lnSpc>
              <a:spcAft>
                <a:spcPts val="14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设备数量可扩展</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构建具有泛化性的特征提取网络</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6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基于紧凑衰减概率（</a:t>
            </a:r>
            <a:r>
              <a:rPr lang="en-US" altLang="zh-CN" sz="1700" spc="100" dirty="0">
                <a:latin typeface="Arial" panose="020B0604020202020204" pitchFamily="34" charset="0"/>
                <a:ea typeface="Microsoft YaHei" panose="020B0503020204020204" pitchFamily="34" charset="-122"/>
                <a:cs typeface="Arial" panose="020B0604020202020204" pitchFamily="34" charset="0"/>
              </a:rPr>
              <a:t>compact abating probability, CAP</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）想法，减小类内距离</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600"/>
              </a:spcAft>
              <a:buAutoNum type="arabicParenBoth"/>
            </a:pP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通过对比损失设计，增大类间距离</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14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学习通用表征映射与特征边界定义；学习非线性特征相似度度量</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允许构建射频指纹特征数据库</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37429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研究方法</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4623738" cy="461665"/>
            <a:chOff x="1128483" y="1344854"/>
            <a:chExt cx="4623738"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4336741"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面向开放集的射频指纹识别</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矩形 2">
            <a:extLst>
              <a:ext uri="{FF2B5EF4-FFF2-40B4-BE49-F238E27FC236}">
                <a16:creationId xmlns:a16="http://schemas.microsoft.com/office/drawing/2014/main" id="{07EA2865-6663-C63C-4622-725BCB1FA3C7}"/>
              </a:ext>
            </a:extLst>
          </p:cNvPr>
          <p:cNvSpPr/>
          <p:nvPr/>
        </p:nvSpPr>
        <p:spPr>
          <a:xfrm>
            <a:off x="813123" y="1695979"/>
            <a:ext cx="10406903" cy="891013"/>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原型网络（</a:t>
            </a:r>
            <a:r>
              <a:rPr lang="en-US" altLang="zh-CN" sz="1700" b="1" spc="60" dirty="0">
                <a:latin typeface="Arial" panose="020B0604020202020204" pitchFamily="34" charset="0"/>
                <a:ea typeface="Microsoft YaHei" panose="020B0503020204020204" pitchFamily="34" charset="-122"/>
                <a:cs typeface="Arial" panose="020B0604020202020204" pitchFamily="34" charset="0"/>
              </a:rPr>
              <a:t>Prototypical Network</a:t>
            </a: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 </a:t>
            </a:r>
            <a:r>
              <a:rPr lang="en-US" altLang="zh-CN" sz="1700" b="1"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基于度量的小样本学习方法</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lnSpc>
                <a:spcPct val="130000"/>
              </a:lnSpc>
              <a:spcAft>
                <a:spcPts val="12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想法：信号度量 → 特征度量 → 标签度量</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4" name="矩形 3">
            <a:extLst>
              <a:ext uri="{FF2B5EF4-FFF2-40B4-BE49-F238E27FC236}">
                <a16:creationId xmlns:a16="http://schemas.microsoft.com/office/drawing/2014/main" id="{5935599B-049C-B77A-ADF3-A5C186F35637}"/>
              </a:ext>
            </a:extLst>
          </p:cNvPr>
          <p:cNvSpPr/>
          <p:nvPr/>
        </p:nvSpPr>
        <p:spPr>
          <a:xfrm>
            <a:off x="813122" y="2783688"/>
            <a:ext cx="10406903" cy="3106235"/>
          </a:xfrm>
          <a:prstGeom prst="rect">
            <a:avLst/>
          </a:prstGeom>
        </p:spPr>
        <p:txBody>
          <a:bodyPr wrap="square">
            <a:spAutoFit/>
          </a:bodyPr>
          <a:lstStyle/>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信号度量 → 特征度量</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6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表征映射学习（特征提取）</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14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信号输入特征学习选择</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特征度量 → 标签度量</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6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减小类内距离，增大类间距离；设计单类边界</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14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学习</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规定相似度度量</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射频指纹数据：平均特征 </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类别原型</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95316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研究方法</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4969987" cy="461665"/>
            <a:chOff x="1128483" y="1344854"/>
            <a:chExt cx="4969987"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4682990"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基于特征融合的射频指纹识别</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矩形 2">
            <a:extLst>
              <a:ext uri="{FF2B5EF4-FFF2-40B4-BE49-F238E27FC236}">
                <a16:creationId xmlns:a16="http://schemas.microsoft.com/office/drawing/2014/main" id="{07EA2865-6663-C63C-4622-725BCB1FA3C7}"/>
              </a:ext>
            </a:extLst>
          </p:cNvPr>
          <p:cNvSpPr/>
          <p:nvPr/>
        </p:nvSpPr>
        <p:spPr>
          <a:xfrm>
            <a:off x="813123" y="1695979"/>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为什么需要特征融合</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4" name="矩形 3">
            <a:extLst>
              <a:ext uri="{FF2B5EF4-FFF2-40B4-BE49-F238E27FC236}">
                <a16:creationId xmlns:a16="http://schemas.microsoft.com/office/drawing/2014/main" id="{5935599B-049C-B77A-ADF3-A5C186F35637}"/>
              </a:ext>
            </a:extLst>
          </p:cNvPr>
          <p:cNvSpPr/>
          <p:nvPr/>
        </p:nvSpPr>
        <p:spPr>
          <a:xfrm>
            <a:off x="813122" y="2224522"/>
            <a:ext cx="10406903" cy="3207032"/>
          </a:xfrm>
          <a:prstGeom prst="rect">
            <a:avLst/>
          </a:prstGeom>
        </p:spPr>
        <p:txBody>
          <a:bodyPr wrap="square">
            <a:spAutoFit/>
          </a:bodyPr>
          <a:lstStyle/>
          <a:p>
            <a:pPr marL="342900" indent="-342900" algn="just" hangingPunct="0">
              <a:lnSpc>
                <a:spcPct val="130000"/>
              </a:lnSpc>
              <a:spcAft>
                <a:spcPts val="14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扩展数据集分布（原始信号</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下变频信号</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下变频</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均衡信号）</a:t>
            </a:r>
            <a:r>
              <a:rPr lang="en-US" altLang="zh-CN" sz="1700" spc="150" baseline="30000" dirty="0">
                <a:latin typeface="Arial" panose="020B0604020202020204" pitchFamily="34" charset="0"/>
                <a:ea typeface="Microsoft YaHei" panose="020B0503020204020204" pitchFamily="34" charset="-122"/>
                <a:cs typeface="Arial" panose="020B0604020202020204" pitchFamily="34" charset="0"/>
              </a:rPr>
              <a:t>[6]</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最大化利用已知信号的时频域信息 </a:t>
            </a:r>
            <a:r>
              <a:rPr lang="en-US" altLang="zh-CN" sz="1700" spc="150" baseline="30000" dirty="0">
                <a:latin typeface="Arial" panose="020B0604020202020204" pitchFamily="34" charset="0"/>
                <a:ea typeface="Microsoft YaHei" panose="020B0503020204020204" pitchFamily="34" charset="-122"/>
                <a:cs typeface="Arial" panose="020B0604020202020204" pitchFamily="34" charset="0"/>
              </a:rPr>
              <a:t>[7]</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6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所有时频变换均受到海森堡不确定性原理约束，需要利用一切时</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频域高分辨率信息</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600"/>
              </a:spcAft>
              <a:buAutoNum type="arabicParenBoth"/>
            </a:pP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射频指纹调制相比白噪声非平稳性更强，需要发掘所有特征中蕴含的非平稳性信息</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lvl="1" indent="-342900" algn="just" hangingPunct="0">
              <a:lnSpc>
                <a:spcPct val="130000"/>
              </a:lnSpc>
              <a:spcAft>
                <a:spcPts val="1400"/>
              </a:spcAft>
              <a:buAutoNum type="arabicParenBoth"/>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 在构建表征时均会对原始射频指纹调制造成畸变，需要保留原始指纹调制信息</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0" lvl="1" algn="just" hangingPunct="0">
              <a:lnSpc>
                <a:spcPct val="130000"/>
              </a:lnSpc>
              <a:spcAft>
                <a:spcPts val="600"/>
              </a:spcAft>
            </a:pP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0" lvl="1" algn="ctr" hangingPunct="0">
              <a:lnSpc>
                <a:spcPct val="130000"/>
              </a:lnSpc>
              <a:spcAft>
                <a:spcPts val="1400"/>
              </a:spcAft>
            </a:pPr>
            <a:r>
              <a:rPr lang="zh-CN" altLang="en-US" sz="1700" i="1" u="sng" spc="150" dirty="0">
                <a:latin typeface="Arial" panose="020B0604020202020204" pitchFamily="34" charset="0"/>
                <a:ea typeface="Microsoft YaHei" panose="020B0503020204020204" pitchFamily="34" charset="-122"/>
                <a:cs typeface="Arial" panose="020B0604020202020204" pitchFamily="34" charset="0"/>
              </a:rPr>
              <a:t>从信号出发，尽可能使训练</a:t>
            </a:r>
            <a:r>
              <a:rPr lang="en-US" altLang="zh-CN" sz="1700" i="1" u="sng"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i="1" u="sng" spc="150" dirty="0">
                <a:latin typeface="Arial" panose="020B0604020202020204" pitchFamily="34" charset="0"/>
                <a:ea typeface="Microsoft YaHei" panose="020B0503020204020204" pitchFamily="34" charset="-122"/>
                <a:cs typeface="Arial" panose="020B0604020202020204" pitchFamily="34" charset="0"/>
              </a:rPr>
              <a:t>测试数据集分布一致、保留原始指纹特征信息</a:t>
            </a:r>
            <a:endParaRPr lang="en-US" altLang="zh-CN" sz="1700" i="1" u="sng"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5" name="文本框 4">
            <a:extLst>
              <a:ext uri="{FF2B5EF4-FFF2-40B4-BE49-F238E27FC236}">
                <a16:creationId xmlns:a16="http://schemas.microsoft.com/office/drawing/2014/main" id="{681741F8-647D-394E-9B38-0B49EA5D1228}"/>
              </a:ext>
            </a:extLst>
          </p:cNvPr>
          <p:cNvSpPr txBox="1"/>
          <p:nvPr/>
        </p:nvSpPr>
        <p:spPr>
          <a:xfrm>
            <a:off x="695999" y="5441531"/>
            <a:ext cx="10800000" cy="1035925"/>
          </a:xfrm>
          <a:prstGeom prst="rect">
            <a:avLst/>
          </a:prstGeom>
          <a:noFill/>
        </p:spPr>
        <p:txBody>
          <a:bodyPr wrap="square" rtlCol="0">
            <a:spAutoFit/>
          </a:bodyPr>
          <a:lstStyle/>
          <a:p>
            <a:pPr algn="just">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[6] Y. Zhang, Q. Zhang, H. Zhao, Y. Lin, G. Gui and H. Sari, "Multisource Heterogeneous Specific Emitter Identification Using Attention Mechanism-Based RFF Fusion Method," in </a:t>
            </a:r>
            <a:r>
              <a:rPr kumimoji="1" lang="en-US" altLang="zh-CN" sz="1200" i="1" dirty="0">
                <a:latin typeface="Source Han Sans SC Normal" panose="020B0400000000000000" pitchFamily="34" charset="-128"/>
                <a:ea typeface="Source Han Sans SC Normal" panose="020B0400000000000000" pitchFamily="34" charset="-128"/>
              </a:rPr>
              <a:t>IEEE Transactions on Information Forensics and Security</a:t>
            </a:r>
            <a:r>
              <a:rPr kumimoji="1" lang="en-US" altLang="zh-CN" sz="1200" dirty="0">
                <a:latin typeface="Source Han Sans SC Normal" panose="020B0400000000000000" pitchFamily="34" charset="-128"/>
                <a:ea typeface="Source Han Sans SC Normal" panose="020B0400000000000000" pitchFamily="34" charset="-128"/>
              </a:rPr>
              <a:t>, vol. 19, pp. 2639-2650, 2024, </a:t>
            </a:r>
            <a:r>
              <a:rPr kumimoji="1" lang="en-US" altLang="zh-CN" sz="1200" dirty="0" err="1">
                <a:latin typeface="Source Han Sans SC Normal" panose="020B0400000000000000" pitchFamily="34" charset="-128"/>
                <a:ea typeface="Source Han Sans SC Normal" panose="020B0400000000000000" pitchFamily="34" charset="-128"/>
              </a:rPr>
              <a:t>doi</a:t>
            </a:r>
            <a:r>
              <a:rPr kumimoji="1" lang="en-US" altLang="zh-CN" sz="1200" dirty="0">
                <a:latin typeface="Source Han Sans SC Normal" panose="020B0400000000000000" pitchFamily="34" charset="-128"/>
                <a:ea typeface="Source Han Sans SC Normal" panose="020B0400000000000000" pitchFamily="34" charset="-128"/>
              </a:rPr>
              <a:t>: 10.1109/TIFS.2024.3353594.</a:t>
            </a:r>
          </a:p>
          <a:p>
            <a:pPr algn="just">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[7] XIAO Yihan, WANG </a:t>
            </a:r>
            <a:r>
              <a:rPr kumimoji="1" lang="en-US" altLang="zh-CN" sz="1200" dirty="0" err="1">
                <a:latin typeface="Source Han Sans SC Normal" panose="020B0400000000000000" pitchFamily="34" charset="-128"/>
                <a:ea typeface="Source Han Sans SC Normal" panose="020B0400000000000000" pitchFamily="34" charset="-128"/>
              </a:rPr>
              <a:t>Boyu</a:t>
            </a:r>
            <a:r>
              <a:rPr kumimoji="1" lang="en-US" altLang="zh-CN" sz="1200" dirty="0">
                <a:latin typeface="Source Han Sans SC Normal" panose="020B0400000000000000" pitchFamily="34" charset="-128"/>
                <a:ea typeface="Source Han Sans SC Normal" panose="020B0400000000000000" pitchFamily="34" charset="-128"/>
              </a:rPr>
              <a:t>, YU </a:t>
            </a:r>
            <a:r>
              <a:rPr kumimoji="1" lang="en-US" altLang="zh-CN" sz="1200" dirty="0" err="1">
                <a:latin typeface="Source Han Sans SC Normal" panose="020B0400000000000000" pitchFamily="34" charset="-128"/>
                <a:ea typeface="Source Han Sans SC Normal" panose="020B0400000000000000" pitchFamily="34" charset="-128"/>
              </a:rPr>
              <a:t>Xiangzhen</a:t>
            </a:r>
            <a:r>
              <a:rPr kumimoji="1" lang="en-US" altLang="zh-CN" sz="1200" dirty="0">
                <a:latin typeface="Source Han Sans SC Normal" panose="020B0400000000000000" pitchFamily="34" charset="-128"/>
                <a:ea typeface="Source Han Sans SC Normal" panose="020B0400000000000000" pitchFamily="34" charset="-128"/>
              </a:rPr>
              <a:t>, JIANG Yilin. Radar Emitter Identification Based on Dual Radio Frequency Fingerprint Convolutional Neural Network and Feature Fusion[J]. </a:t>
            </a:r>
            <a:r>
              <a:rPr kumimoji="1" lang="en-US" altLang="zh-CN" sz="1200" i="1" dirty="0">
                <a:latin typeface="Source Han Sans SC Normal" panose="020B0400000000000000" pitchFamily="34" charset="-128"/>
                <a:ea typeface="Source Han Sans SC Normal" panose="020B0400000000000000" pitchFamily="34" charset="-128"/>
              </a:rPr>
              <a:t>Journal of Electronics &amp; Information Technology</a:t>
            </a:r>
            <a:r>
              <a:rPr kumimoji="1" lang="en-US" altLang="zh-CN" sz="1200" dirty="0">
                <a:latin typeface="Source Han Sans SC Normal" panose="020B0400000000000000" pitchFamily="34" charset="-128"/>
                <a:ea typeface="Source Han Sans SC Normal" panose="020B0400000000000000" pitchFamily="34" charset="-128"/>
              </a:rPr>
              <a:t>. </a:t>
            </a:r>
            <a:r>
              <a:rPr kumimoji="1" lang="en-US" altLang="zh-CN" sz="1200" dirty="0" err="1">
                <a:latin typeface="Source Han Sans SC Normal" panose="020B0400000000000000" pitchFamily="34" charset="-128"/>
                <a:ea typeface="Source Han Sans SC Normal" panose="020B0400000000000000" pitchFamily="34" charset="-128"/>
              </a:rPr>
              <a:t>doi</a:t>
            </a:r>
            <a:r>
              <a:rPr kumimoji="1" lang="en-US" altLang="zh-CN" sz="1200" dirty="0">
                <a:latin typeface="Source Han Sans SC Normal" panose="020B0400000000000000" pitchFamily="34" charset="-128"/>
                <a:ea typeface="Source Han Sans SC Normal" panose="020B0400000000000000" pitchFamily="34" charset="-128"/>
              </a:rPr>
              <a:t>: 10.11999/JEIT231236</a:t>
            </a:r>
            <a:endParaRPr kumimoji="1" lang="zh-CN" altLang="en-US" sz="1200" dirty="0">
              <a:latin typeface="Source Han Sans SC Normal" panose="020B0400000000000000" pitchFamily="34" charset="-128"/>
              <a:ea typeface="Source Han Sans SC Normal" panose="020B0400000000000000" pitchFamily="34" charset="-128"/>
            </a:endParaRPr>
          </a:p>
        </p:txBody>
      </p:sp>
    </p:spTree>
    <p:extLst>
      <p:ext uri="{BB962C8B-B14F-4D97-AF65-F5344CB8AC3E}">
        <p14:creationId xmlns:p14="http://schemas.microsoft.com/office/powerpoint/2010/main" val="655191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4D7DAC9-7C1A-9746-9669-031D3ABF7E49}"/>
              </a:ext>
            </a:extLst>
          </p:cNvPr>
          <p:cNvPicPr>
            <a:picLocks noChangeAspect="1"/>
          </p:cNvPicPr>
          <p:nvPr/>
        </p:nvPicPr>
        <p:blipFill rotWithShape="1">
          <a:blip r:embed="rId3">
            <a:alphaModFix amt="3000"/>
          </a:blip>
          <a:srcRect l="31594" r="24278" b="51573"/>
          <a:stretch/>
        </p:blipFill>
        <p:spPr>
          <a:xfrm>
            <a:off x="0" y="830209"/>
            <a:ext cx="6230698" cy="6027791"/>
          </a:xfrm>
          <a:prstGeom prst="rect">
            <a:avLst/>
          </a:prstGeom>
        </p:spPr>
      </p:pic>
      <p:grpSp>
        <p:nvGrpSpPr>
          <p:cNvPr id="2" name="组合 1">
            <a:extLst>
              <a:ext uri="{FF2B5EF4-FFF2-40B4-BE49-F238E27FC236}">
                <a16:creationId xmlns:a16="http://schemas.microsoft.com/office/drawing/2014/main" id="{B6825660-A491-8E4E-9EEE-33F277319B7E}"/>
              </a:ext>
            </a:extLst>
          </p:cNvPr>
          <p:cNvGrpSpPr/>
          <p:nvPr/>
        </p:nvGrpSpPr>
        <p:grpSpPr>
          <a:xfrm>
            <a:off x="569328" y="0"/>
            <a:ext cx="11622672" cy="6858000"/>
            <a:chOff x="569328" y="0"/>
            <a:chExt cx="11622672" cy="6858000"/>
          </a:xfrm>
        </p:grpSpPr>
        <p:sp>
          <p:nvSpPr>
            <p:cNvPr id="15" name="圆角矩形 14">
              <a:extLst>
                <a:ext uri="{FF2B5EF4-FFF2-40B4-BE49-F238E27FC236}">
                  <a16:creationId xmlns:a16="http://schemas.microsoft.com/office/drawing/2014/main" id="{7C442F01-4386-7A4E-927D-AA037FFABC10}"/>
                </a:ext>
              </a:extLst>
            </p:cNvPr>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BE335D21-03B3-B447-947B-CF04A6F75807}"/>
                </a:ext>
              </a:extLst>
            </p:cNvPr>
            <p:cNvPicPr>
              <a:picLocks noChangeAspect="1"/>
            </p:cNvPicPr>
            <p:nvPr/>
          </p:nvPicPr>
          <p:blipFill>
            <a:blip r:embed="rId4"/>
            <a:stretch>
              <a:fillRect/>
            </a:stretch>
          </p:blipFill>
          <p:spPr>
            <a:xfrm>
              <a:off x="7658100" y="0"/>
              <a:ext cx="4533900" cy="6858000"/>
            </a:xfrm>
            <a:prstGeom prst="rect">
              <a:avLst/>
            </a:prstGeom>
          </p:spPr>
        </p:pic>
        <p:grpSp>
          <p:nvGrpSpPr>
            <p:cNvPr id="32" name="组合 31">
              <a:extLst>
                <a:ext uri="{FF2B5EF4-FFF2-40B4-BE49-F238E27FC236}">
                  <a16:creationId xmlns:a16="http://schemas.microsoft.com/office/drawing/2014/main" id="{2E67E278-3BB9-8841-9961-71CDBA865AA0}"/>
                </a:ext>
              </a:extLst>
            </p:cNvPr>
            <p:cNvGrpSpPr/>
            <p:nvPr/>
          </p:nvGrpSpPr>
          <p:grpSpPr>
            <a:xfrm>
              <a:off x="6840499" y="0"/>
              <a:ext cx="1709136" cy="6858000"/>
              <a:chOff x="6840499" y="0"/>
              <a:chExt cx="1709136" cy="6858000"/>
            </a:xfrm>
          </p:grpSpPr>
          <p:sp>
            <p:nvSpPr>
              <p:cNvPr id="28" name="平行四边形 27">
                <a:extLst>
                  <a:ext uri="{FF2B5EF4-FFF2-40B4-BE49-F238E27FC236}">
                    <a16:creationId xmlns:a16="http://schemas.microsoft.com/office/drawing/2014/main" id="{44C7FCF7-082E-EC48-BE80-8991C787EBAC}"/>
                  </a:ext>
                </a:extLst>
              </p:cNvPr>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平行四边形 29">
                <a:extLst>
                  <a:ext uri="{FF2B5EF4-FFF2-40B4-BE49-F238E27FC236}">
                    <a16:creationId xmlns:a16="http://schemas.microsoft.com/office/drawing/2014/main" id="{D84070CB-54E2-844B-B858-5449B55F06BB}"/>
                  </a:ext>
                </a:extLst>
              </p:cNvPr>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平行四边形 30">
                <a:extLst>
                  <a:ext uri="{FF2B5EF4-FFF2-40B4-BE49-F238E27FC236}">
                    <a16:creationId xmlns:a16="http://schemas.microsoft.com/office/drawing/2014/main" id="{D1347707-DDF0-4645-A9AA-2BD9EB52E7B7}"/>
                  </a:ext>
                </a:extLst>
              </p:cNvPr>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21" name="组合 20">
            <a:extLst>
              <a:ext uri="{FF2B5EF4-FFF2-40B4-BE49-F238E27FC236}">
                <a16:creationId xmlns:a16="http://schemas.microsoft.com/office/drawing/2014/main" id="{AD5D3A99-1F57-6B43-9C49-E6EE6505DB86}"/>
              </a:ext>
            </a:extLst>
          </p:cNvPr>
          <p:cNvGrpSpPr/>
          <p:nvPr/>
        </p:nvGrpSpPr>
        <p:grpSpPr>
          <a:xfrm>
            <a:off x="940370" y="2295722"/>
            <a:ext cx="4880490" cy="2339102"/>
            <a:chOff x="1654599" y="2374005"/>
            <a:chExt cx="4880490" cy="2339102"/>
          </a:xfrm>
        </p:grpSpPr>
        <p:sp>
          <p:nvSpPr>
            <p:cNvPr id="22" name="文本框 21">
              <a:extLst>
                <a:ext uri="{FF2B5EF4-FFF2-40B4-BE49-F238E27FC236}">
                  <a16:creationId xmlns:a16="http://schemas.microsoft.com/office/drawing/2014/main" id="{30DFB76A-7DF7-FC47-9D0B-99283B3125B1}"/>
                </a:ext>
              </a:extLst>
            </p:cNvPr>
            <p:cNvSpPr txBox="1"/>
            <p:nvPr/>
          </p:nvSpPr>
          <p:spPr>
            <a:xfrm>
              <a:off x="1654599" y="2374005"/>
              <a:ext cx="1806457" cy="584775"/>
            </a:xfrm>
            <a:prstGeom prst="rect">
              <a:avLst/>
            </a:prstGeom>
            <a:noFill/>
          </p:spPr>
          <p:txBody>
            <a:bodyPr wrap="none" rtlCol="0">
              <a:spAutoFit/>
            </a:bodyPr>
            <a:lstStyle/>
            <a:p>
              <a:pPr algn="l"/>
              <a:r>
                <a:rPr kumimoji="1" lang="en-US" altLang="zh-CN"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PART 3</a:t>
              </a:r>
              <a:endParaRPr kumimoji="1" lang="zh-CN" altLang="en-US"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F8CB3320-B46F-2C42-95A8-D920FED24137}"/>
                </a:ext>
              </a:extLst>
            </p:cNvPr>
            <p:cNvSpPr txBox="1"/>
            <p:nvPr/>
          </p:nvSpPr>
          <p:spPr>
            <a:xfrm>
              <a:off x="1654599" y="2958780"/>
              <a:ext cx="3108543" cy="923330"/>
            </a:xfrm>
            <a:prstGeom prst="rect">
              <a:avLst/>
            </a:prstGeom>
            <a:noFill/>
          </p:spPr>
          <p:txBody>
            <a:bodyPr wrap="none" rtlCol="0">
              <a:spAutoFit/>
            </a:bodyPr>
            <a:lstStyle/>
            <a:p>
              <a:pPr algn="l"/>
              <a:r>
                <a:rPr kumimoji="1" lang="zh-CN" altLang="en-US" sz="5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实验评估</a:t>
              </a:r>
            </a:p>
          </p:txBody>
        </p:sp>
        <p:sp>
          <p:nvSpPr>
            <p:cNvPr id="24" name="文本框 23">
              <a:extLst>
                <a:ext uri="{FF2B5EF4-FFF2-40B4-BE49-F238E27FC236}">
                  <a16:creationId xmlns:a16="http://schemas.microsoft.com/office/drawing/2014/main" id="{C7A5035B-F791-A64C-9562-C7341A7C9346}"/>
                </a:ext>
              </a:extLst>
            </p:cNvPr>
            <p:cNvSpPr txBox="1"/>
            <p:nvPr/>
          </p:nvSpPr>
          <p:spPr>
            <a:xfrm>
              <a:off x="1693787" y="3882110"/>
              <a:ext cx="4841302" cy="830997"/>
            </a:xfrm>
            <a:prstGeom prst="rect">
              <a:avLst/>
            </a:prstGeom>
            <a:noFill/>
          </p:spPr>
          <p:txBody>
            <a:bodyPr wrap="square" rtlCol="0">
              <a:spAutoFit/>
            </a:bodyPr>
            <a:lstStyle/>
            <a:p>
              <a:pPr algn="l"/>
              <a:r>
                <a:rPr kumimoji="1" lang="en-US" altLang="zh-CN" sz="24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EXPERIMENTAL EVALUATION</a:t>
              </a:r>
            </a:p>
          </p:txBody>
        </p:sp>
      </p:grpSp>
    </p:spTree>
    <p:extLst>
      <p:ext uri="{BB962C8B-B14F-4D97-AF65-F5344CB8AC3E}">
        <p14:creationId xmlns:p14="http://schemas.microsoft.com/office/powerpoint/2010/main" val="2236235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3BC5EAF-E44A-9C47-A4CE-586B80772A1A}"/>
              </a:ext>
            </a:extLst>
          </p:cNvPr>
          <p:cNvGrpSpPr/>
          <p:nvPr/>
        </p:nvGrpSpPr>
        <p:grpSpPr>
          <a:xfrm>
            <a:off x="0" y="-2"/>
            <a:ext cx="12192000" cy="6858003"/>
            <a:chOff x="0" y="-2"/>
            <a:chExt cx="12192000" cy="6858003"/>
          </a:xfrm>
        </p:grpSpPr>
        <p:sp>
          <p:nvSpPr>
            <p:cNvPr id="2" name="矩形 1">
              <a:extLst>
                <a:ext uri="{FF2B5EF4-FFF2-40B4-BE49-F238E27FC236}">
                  <a16:creationId xmlns:a16="http://schemas.microsoft.com/office/drawing/2014/main" id="{6BD02133-8632-214A-8C6D-079EA05E9E17}"/>
                </a:ext>
              </a:extLst>
            </p:cNvPr>
            <p:cNvSpPr/>
            <p:nvPr/>
          </p:nvSpPr>
          <p:spPr>
            <a:xfrm>
              <a:off x="0" y="-2"/>
              <a:ext cx="12192000" cy="1062679"/>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CEC4C330-09CF-5748-9739-AD0CD2F5FBA4}"/>
                </a:ext>
              </a:extLst>
            </p:cNvPr>
            <p:cNvSpPr/>
            <p:nvPr/>
          </p:nvSpPr>
          <p:spPr>
            <a:xfrm>
              <a:off x="0" y="106267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F47BC503-A19D-C94A-8143-369DB0C6F717}"/>
                </a:ext>
              </a:extLst>
            </p:cNvPr>
            <p:cNvSpPr/>
            <p:nvPr/>
          </p:nvSpPr>
          <p:spPr>
            <a:xfrm>
              <a:off x="0" y="6453336"/>
              <a:ext cx="12192000" cy="404665"/>
            </a:xfrm>
            <a:prstGeom prst="rect">
              <a:avLst/>
            </a:prstGeom>
            <a:gradFill>
              <a:gsLst>
                <a:gs pos="0">
                  <a:srgbClr val="C00000"/>
                </a:gs>
                <a:gs pos="100000">
                  <a:srgbClr val="C00000">
                    <a:alpha val="80000"/>
                    <a:lumMod val="94000"/>
                    <a:lumOff val="6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13" name="组合 12">
            <a:extLst>
              <a:ext uri="{FF2B5EF4-FFF2-40B4-BE49-F238E27FC236}">
                <a16:creationId xmlns:a16="http://schemas.microsoft.com/office/drawing/2014/main" id="{1C34E94A-3C86-DC4C-AA6F-6F686887FC65}"/>
              </a:ext>
            </a:extLst>
          </p:cNvPr>
          <p:cNvGrpSpPr/>
          <p:nvPr/>
        </p:nvGrpSpPr>
        <p:grpSpPr>
          <a:xfrm>
            <a:off x="623392" y="260058"/>
            <a:ext cx="2162740" cy="693697"/>
            <a:chOff x="623392" y="260058"/>
            <a:chExt cx="2162740" cy="693697"/>
          </a:xfrm>
        </p:grpSpPr>
        <p:sp>
          <p:nvSpPr>
            <p:cNvPr id="11" name="文本框 10">
              <a:extLst>
                <a:ext uri="{FF2B5EF4-FFF2-40B4-BE49-F238E27FC236}">
                  <a16:creationId xmlns:a16="http://schemas.microsoft.com/office/drawing/2014/main" id="{2847803D-B9BB-3042-9C9F-3AE5DAE98141}"/>
                </a:ext>
              </a:extLst>
            </p:cNvPr>
            <p:cNvSpPr txBox="1"/>
            <p:nvPr/>
          </p:nvSpPr>
          <p:spPr>
            <a:xfrm>
              <a:off x="857591" y="553645"/>
              <a:ext cx="1928541" cy="400110"/>
            </a:xfrm>
            <a:prstGeom prst="rect">
              <a:avLst/>
            </a:prstGeom>
            <a:noFill/>
            <a:ln>
              <a:noFill/>
            </a:ln>
          </p:spPr>
          <p:txBody>
            <a:bodyPr wrap="none" rtlCol="0">
              <a:spAutoFit/>
            </a:bodyPr>
            <a:lstStyle/>
            <a:p>
              <a:r>
                <a:rPr kumimoji="1" lang="en-US" altLang="zh-CN"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CONTENTS</a:t>
              </a:r>
              <a:endParaRPr kumimoji="1" lang="zh-CN" altLang="en-US" sz="2000" b="1" spc="300" dirty="0">
                <a:solidFill>
                  <a:schemeClr val="bg1">
                    <a:alpha val="38000"/>
                  </a:schemeClr>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A8713944-CFF2-C847-949E-B7125A265952}"/>
                </a:ext>
              </a:extLst>
            </p:cNvPr>
            <p:cNvSpPr txBox="1"/>
            <p:nvPr/>
          </p:nvSpPr>
          <p:spPr>
            <a:xfrm>
              <a:off x="623392" y="260058"/>
              <a:ext cx="1159292" cy="584775"/>
            </a:xfrm>
            <a:prstGeom prst="rect">
              <a:avLst/>
            </a:prstGeom>
            <a:noFill/>
          </p:spPr>
          <p:txBody>
            <a:bodyPr wrap="none" rtlCol="0">
              <a:spAutoFit/>
            </a:bodyPr>
            <a:lstStyle/>
            <a:p>
              <a:pPr algn="l"/>
              <a:r>
                <a:rPr kumimoji="1" lang="zh-CN" altLang="en-US" sz="3200" b="1" spc="6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目录</a:t>
              </a:r>
            </a:p>
          </p:txBody>
        </p:sp>
      </p:grpSp>
      <p:grpSp>
        <p:nvGrpSpPr>
          <p:cNvPr id="15" name="组合 14">
            <a:extLst>
              <a:ext uri="{FF2B5EF4-FFF2-40B4-BE49-F238E27FC236}">
                <a16:creationId xmlns:a16="http://schemas.microsoft.com/office/drawing/2014/main" id="{250A90FD-3A3E-C54D-B4E6-261C9863BE87}"/>
              </a:ext>
            </a:extLst>
          </p:cNvPr>
          <p:cNvGrpSpPr/>
          <p:nvPr/>
        </p:nvGrpSpPr>
        <p:grpSpPr>
          <a:xfrm>
            <a:off x="133400" y="303140"/>
            <a:ext cx="11901234" cy="6632796"/>
            <a:chOff x="133400" y="303140"/>
            <a:chExt cx="11901234" cy="6632796"/>
          </a:xfrm>
        </p:grpSpPr>
        <p:pic>
          <p:nvPicPr>
            <p:cNvPr id="5" name="图片 4">
              <a:extLst>
                <a:ext uri="{FF2B5EF4-FFF2-40B4-BE49-F238E27FC236}">
                  <a16:creationId xmlns:a16="http://schemas.microsoft.com/office/drawing/2014/main" id="{3C47248B-C5FF-9047-8E30-C7A825C252C7}"/>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303140"/>
              <a:ext cx="2031325" cy="403124"/>
            </a:xfrm>
            <a:prstGeom prst="rect">
              <a:avLst/>
            </a:prstGeom>
          </p:spPr>
        </p:pic>
        <p:pic>
          <p:nvPicPr>
            <p:cNvPr id="10" name="图片 9">
              <a:extLst>
                <a:ext uri="{FF2B5EF4-FFF2-40B4-BE49-F238E27FC236}">
                  <a16:creationId xmlns:a16="http://schemas.microsoft.com/office/drawing/2014/main" id="{2C577222-289B-8241-9401-F98A4C7ECD1A}"/>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12" name="图片 11" descr="图片包含 游戏机, 画, 钟表&#10;&#10;描述已自动生成">
              <a:extLst>
                <a:ext uri="{FF2B5EF4-FFF2-40B4-BE49-F238E27FC236}">
                  <a16:creationId xmlns:a16="http://schemas.microsoft.com/office/drawing/2014/main" id="{1B807BCE-00EF-5B4E-A249-D671B3CC9BAB}"/>
                </a:ext>
              </a:extLst>
            </p:cNvPr>
            <p:cNvPicPr>
              <a:picLocks noChangeAspect="1"/>
            </p:cNvPicPr>
            <p:nvPr/>
          </p:nvPicPr>
          <p:blipFill>
            <a:blip r:embed="rId5"/>
            <a:stretch>
              <a:fillRect/>
            </a:stretch>
          </p:blipFill>
          <p:spPr>
            <a:xfrm>
              <a:off x="133400" y="6453336"/>
              <a:ext cx="2362200" cy="482600"/>
            </a:xfrm>
            <a:prstGeom prst="rect">
              <a:avLst/>
            </a:prstGeom>
          </p:spPr>
        </p:pic>
      </p:grpSp>
      <p:grpSp>
        <p:nvGrpSpPr>
          <p:cNvPr id="7" name="组合 6">
            <a:extLst>
              <a:ext uri="{FF2B5EF4-FFF2-40B4-BE49-F238E27FC236}">
                <a16:creationId xmlns:a16="http://schemas.microsoft.com/office/drawing/2014/main" id="{23E9BC69-FE5E-A14B-B895-A6A54C87C0EF}"/>
              </a:ext>
            </a:extLst>
          </p:cNvPr>
          <p:cNvGrpSpPr/>
          <p:nvPr/>
        </p:nvGrpSpPr>
        <p:grpSpPr>
          <a:xfrm>
            <a:off x="1893837" y="2521709"/>
            <a:ext cx="3519329" cy="767627"/>
            <a:chOff x="1782684" y="1907512"/>
            <a:chExt cx="3519329" cy="767627"/>
          </a:xfrm>
        </p:grpSpPr>
        <p:sp>
          <p:nvSpPr>
            <p:cNvPr id="16" name="文本框 15">
              <a:extLst>
                <a:ext uri="{FF2B5EF4-FFF2-40B4-BE49-F238E27FC236}">
                  <a16:creationId xmlns:a16="http://schemas.microsoft.com/office/drawing/2014/main" id="{246F4FD9-8966-BA4C-84EA-CE98ACBA2063}"/>
                </a:ext>
              </a:extLst>
            </p:cNvPr>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BACKGROUND</a:t>
              </a:r>
            </a:p>
          </p:txBody>
        </p:sp>
        <p:cxnSp>
          <p:nvCxnSpPr>
            <p:cNvPr id="24" name="直线连接符 23">
              <a:extLst>
                <a:ext uri="{FF2B5EF4-FFF2-40B4-BE49-F238E27FC236}">
                  <a16:creationId xmlns:a16="http://schemas.microsoft.com/office/drawing/2014/main" id="{5C88B0F8-9215-1D42-AE2D-C452A627CBB3}"/>
                </a:ext>
              </a:extLst>
            </p:cNvPr>
            <p:cNvCxnSpPr>
              <a:cxnSpLocks/>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D0CFC7F9-079B-284A-82C1-5ED2F6B9837F}"/>
                </a:ext>
              </a:extLst>
            </p:cNvPr>
            <p:cNvGrpSpPr/>
            <p:nvPr/>
          </p:nvGrpSpPr>
          <p:grpSpPr>
            <a:xfrm>
              <a:off x="1782684" y="1978568"/>
              <a:ext cx="618022" cy="629497"/>
              <a:chOff x="1782684" y="1978568"/>
              <a:chExt cx="618022" cy="629497"/>
            </a:xfrm>
          </p:grpSpPr>
          <p:sp>
            <p:nvSpPr>
              <p:cNvPr id="21" name="圆角矩形 20">
                <a:extLst>
                  <a:ext uri="{FF2B5EF4-FFF2-40B4-BE49-F238E27FC236}">
                    <a16:creationId xmlns:a16="http://schemas.microsoft.com/office/drawing/2014/main" id="{08F89ADC-A191-464B-A24A-119E7B18CE42}"/>
                  </a:ext>
                </a:extLst>
              </p:cNvPr>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63" name="圆角矩形 62">
                <a:extLst>
                  <a:ext uri="{FF2B5EF4-FFF2-40B4-BE49-F238E27FC236}">
                    <a16:creationId xmlns:a16="http://schemas.microsoft.com/office/drawing/2014/main" id="{338C81F9-7DE5-9C41-B809-47E98CB52398}"/>
                  </a:ext>
                </a:extLst>
              </p:cNvPr>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DF661169-A98A-874E-9FA9-09B6C73C61FD}"/>
                  </a:ext>
                </a:extLst>
              </p:cNvPr>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14" name="文本框 13">
              <a:extLst>
                <a:ext uri="{FF2B5EF4-FFF2-40B4-BE49-F238E27FC236}">
                  <a16:creationId xmlns:a16="http://schemas.microsoft.com/office/drawing/2014/main" id="{726AA8C0-D8BF-E64A-91E5-07F740CE07F5}"/>
                </a:ext>
              </a:extLst>
            </p:cNvPr>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背 景</a:t>
              </a:r>
            </a:p>
          </p:txBody>
        </p:sp>
      </p:grpSp>
      <p:grpSp>
        <p:nvGrpSpPr>
          <p:cNvPr id="72" name="组合 71">
            <a:extLst>
              <a:ext uri="{FF2B5EF4-FFF2-40B4-BE49-F238E27FC236}">
                <a16:creationId xmlns:a16="http://schemas.microsoft.com/office/drawing/2014/main" id="{D3073815-07D9-9649-BB99-CF92E811318F}"/>
              </a:ext>
            </a:extLst>
          </p:cNvPr>
          <p:cNvGrpSpPr/>
          <p:nvPr/>
        </p:nvGrpSpPr>
        <p:grpSpPr>
          <a:xfrm>
            <a:off x="1893837" y="4051658"/>
            <a:ext cx="3731643" cy="767627"/>
            <a:chOff x="1782684" y="1907512"/>
            <a:chExt cx="3731643" cy="767627"/>
          </a:xfrm>
        </p:grpSpPr>
        <p:sp>
          <p:nvSpPr>
            <p:cNvPr id="73" name="文本框 72">
              <a:extLst>
                <a:ext uri="{FF2B5EF4-FFF2-40B4-BE49-F238E27FC236}">
                  <a16:creationId xmlns:a16="http://schemas.microsoft.com/office/drawing/2014/main" id="{A2411783-659B-424A-9F9A-1260083B83DD}"/>
                </a:ext>
              </a:extLst>
            </p:cNvPr>
            <p:cNvSpPr txBox="1"/>
            <p:nvPr/>
          </p:nvSpPr>
          <p:spPr>
            <a:xfrm>
              <a:off x="2488700" y="2421223"/>
              <a:ext cx="3025627"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EXPERIMENTAL EVALUATION</a:t>
              </a:r>
            </a:p>
          </p:txBody>
        </p:sp>
        <p:cxnSp>
          <p:nvCxnSpPr>
            <p:cNvPr id="74" name="直线连接符 73">
              <a:extLst>
                <a:ext uri="{FF2B5EF4-FFF2-40B4-BE49-F238E27FC236}">
                  <a16:creationId xmlns:a16="http://schemas.microsoft.com/office/drawing/2014/main" id="{3A3B7E3A-16AC-DE4B-8727-D5865AFC0B3F}"/>
                </a:ext>
              </a:extLst>
            </p:cNvPr>
            <p:cNvCxnSpPr>
              <a:cxnSpLocks/>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88427284-797A-3844-8F8F-A54F0A07D06C}"/>
                </a:ext>
              </a:extLst>
            </p:cNvPr>
            <p:cNvGrpSpPr/>
            <p:nvPr/>
          </p:nvGrpSpPr>
          <p:grpSpPr>
            <a:xfrm>
              <a:off x="1782684" y="1978568"/>
              <a:ext cx="618022" cy="629497"/>
              <a:chOff x="1782684" y="1978568"/>
              <a:chExt cx="618022" cy="629497"/>
            </a:xfrm>
          </p:grpSpPr>
          <p:sp>
            <p:nvSpPr>
              <p:cNvPr id="77" name="圆角矩形 76">
                <a:extLst>
                  <a:ext uri="{FF2B5EF4-FFF2-40B4-BE49-F238E27FC236}">
                    <a16:creationId xmlns:a16="http://schemas.microsoft.com/office/drawing/2014/main" id="{6CFFAE41-7E4A-7B48-A31C-3C6599D2A39D}"/>
                  </a:ext>
                </a:extLst>
              </p:cNvPr>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78" name="圆角矩形 77">
                <a:extLst>
                  <a:ext uri="{FF2B5EF4-FFF2-40B4-BE49-F238E27FC236}">
                    <a16:creationId xmlns:a16="http://schemas.microsoft.com/office/drawing/2014/main" id="{C6790460-5BDD-4745-BC65-46C448AC4589}"/>
                  </a:ext>
                </a:extLst>
              </p:cNvPr>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79" name="文本框 78">
                <a:extLst>
                  <a:ext uri="{FF2B5EF4-FFF2-40B4-BE49-F238E27FC236}">
                    <a16:creationId xmlns:a16="http://schemas.microsoft.com/office/drawing/2014/main" id="{D58ACABE-07D6-6448-BBBA-49498C3AA954}"/>
                  </a:ext>
                </a:extLst>
              </p:cNvPr>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76" name="文本框 75">
              <a:extLst>
                <a:ext uri="{FF2B5EF4-FFF2-40B4-BE49-F238E27FC236}">
                  <a16:creationId xmlns:a16="http://schemas.microsoft.com/office/drawing/2014/main" id="{871C7755-5C7B-E948-BC39-15C3578E0437}"/>
                </a:ext>
              </a:extLst>
            </p:cNvPr>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实验评估</a:t>
              </a:r>
            </a:p>
          </p:txBody>
        </p:sp>
      </p:grpSp>
      <p:grpSp>
        <p:nvGrpSpPr>
          <p:cNvPr id="104" name="组合 103">
            <a:extLst>
              <a:ext uri="{FF2B5EF4-FFF2-40B4-BE49-F238E27FC236}">
                <a16:creationId xmlns:a16="http://schemas.microsoft.com/office/drawing/2014/main" id="{863FE7CC-5959-894D-82CA-FF1C0B167D02}"/>
              </a:ext>
            </a:extLst>
          </p:cNvPr>
          <p:cNvGrpSpPr/>
          <p:nvPr/>
        </p:nvGrpSpPr>
        <p:grpSpPr>
          <a:xfrm>
            <a:off x="6567717" y="2521709"/>
            <a:ext cx="3519329" cy="767627"/>
            <a:chOff x="1782684" y="1907512"/>
            <a:chExt cx="3519329" cy="767627"/>
          </a:xfrm>
        </p:grpSpPr>
        <p:sp>
          <p:nvSpPr>
            <p:cNvPr id="105" name="文本框 104">
              <a:extLst>
                <a:ext uri="{FF2B5EF4-FFF2-40B4-BE49-F238E27FC236}">
                  <a16:creationId xmlns:a16="http://schemas.microsoft.com/office/drawing/2014/main" id="{446D2C2D-5626-D44A-AAA2-343C9C987917}"/>
                </a:ext>
              </a:extLst>
            </p:cNvPr>
            <p:cNvSpPr txBox="1"/>
            <p:nvPr/>
          </p:nvSpPr>
          <p:spPr>
            <a:xfrm>
              <a:off x="2488701" y="2421223"/>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METHODS</a:t>
              </a:r>
            </a:p>
          </p:txBody>
        </p:sp>
        <p:cxnSp>
          <p:nvCxnSpPr>
            <p:cNvPr id="106" name="直线连接符 105">
              <a:extLst>
                <a:ext uri="{FF2B5EF4-FFF2-40B4-BE49-F238E27FC236}">
                  <a16:creationId xmlns:a16="http://schemas.microsoft.com/office/drawing/2014/main" id="{C6B78C72-37F7-6140-BB58-AB98EA38093B}"/>
                </a:ext>
              </a:extLst>
            </p:cNvPr>
            <p:cNvCxnSpPr>
              <a:cxnSpLocks/>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7" name="组合 106">
              <a:extLst>
                <a:ext uri="{FF2B5EF4-FFF2-40B4-BE49-F238E27FC236}">
                  <a16:creationId xmlns:a16="http://schemas.microsoft.com/office/drawing/2014/main" id="{1D0683FF-9480-0349-AE36-D074AA27EFAA}"/>
                </a:ext>
              </a:extLst>
            </p:cNvPr>
            <p:cNvGrpSpPr/>
            <p:nvPr/>
          </p:nvGrpSpPr>
          <p:grpSpPr>
            <a:xfrm>
              <a:off x="1782684" y="1978568"/>
              <a:ext cx="618022" cy="629497"/>
              <a:chOff x="1782684" y="1978568"/>
              <a:chExt cx="618022" cy="629497"/>
            </a:xfrm>
          </p:grpSpPr>
          <p:sp>
            <p:nvSpPr>
              <p:cNvPr id="109" name="圆角矩形 108">
                <a:extLst>
                  <a:ext uri="{FF2B5EF4-FFF2-40B4-BE49-F238E27FC236}">
                    <a16:creationId xmlns:a16="http://schemas.microsoft.com/office/drawing/2014/main" id="{E7259CD3-68F4-AB4C-9951-648337676B08}"/>
                  </a:ext>
                </a:extLst>
              </p:cNvPr>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10" name="圆角矩形 109">
                <a:extLst>
                  <a:ext uri="{FF2B5EF4-FFF2-40B4-BE49-F238E27FC236}">
                    <a16:creationId xmlns:a16="http://schemas.microsoft.com/office/drawing/2014/main" id="{0230AFA5-B83E-FC41-A04F-4B529A4A69F3}"/>
                  </a:ext>
                </a:extLst>
              </p:cNvPr>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11" name="文本框 110">
                <a:extLst>
                  <a:ext uri="{FF2B5EF4-FFF2-40B4-BE49-F238E27FC236}">
                    <a16:creationId xmlns:a16="http://schemas.microsoft.com/office/drawing/2014/main" id="{3BF8D883-081A-7C49-954F-3603F55E224D}"/>
                  </a:ext>
                </a:extLst>
              </p:cNvPr>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108" name="文本框 107">
              <a:extLst>
                <a:ext uri="{FF2B5EF4-FFF2-40B4-BE49-F238E27FC236}">
                  <a16:creationId xmlns:a16="http://schemas.microsoft.com/office/drawing/2014/main" id="{8588AF32-1BB0-1E46-8C46-41C216AF7AEB}"/>
                </a:ext>
              </a:extLst>
            </p:cNvPr>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研究方法</a:t>
              </a:r>
            </a:p>
          </p:txBody>
        </p:sp>
      </p:grpSp>
      <p:grpSp>
        <p:nvGrpSpPr>
          <p:cNvPr id="112" name="组合 111">
            <a:extLst>
              <a:ext uri="{FF2B5EF4-FFF2-40B4-BE49-F238E27FC236}">
                <a16:creationId xmlns:a16="http://schemas.microsoft.com/office/drawing/2014/main" id="{374FEFC0-CFAE-F247-9FB0-3184403BF62F}"/>
              </a:ext>
            </a:extLst>
          </p:cNvPr>
          <p:cNvGrpSpPr/>
          <p:nvPr/>
        </p:nvGrpSpPr>
        <p:grpSpPr>
          <a:xfrm>
            <a:off x="6567717" y="4051658"/>
            <a:ext cx="3793290" cy="767627"/>
            <a:chOff x="1782684" y="1907512"/>
            <a:chExt cx="3793290" cy="767627"/>
          </a:xfrm>
        </p:grpSpPr>
        <p:sp>
          <p:nvSpPr>
            <p:cNvPr id="113" name="文本框 112">
              <a:extLst>
                <a:ext uri="{FF2B5EF4-FFF2-40B4-BE49-F238E27FC236}">
                  <a16:creationId xmlns:a16="http://schemas.microsoft.com/office/drawing/2014/main" id="{F65501E6-6294-3D4A-AEE5-8F514A52DC88}"/>
                </a:ext>
              </a:extLst>
            </p:cNvPr>
            <p:cNvSpPr txBox="1"/>
            <p:nvPr/>
          </p:nvSpPr>
          <p:spPr>
            <a:xfrm>
              <a:off x="2488700" y="2421223"/>
              <a:ext cx="3087274"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CONCLUSION</a:t>
              </a:r>
            </a:p>
          </p:txBody>
        </p:sp>
        <p:cxnSp>
          <p:nvCxnSpPr>
            <p:cNvPr id="114" name="直线连接符 113">
              <a:extLst>
                <a:ext uri="{FF2B5EF4-FFF2-40B4-BE49-F238E27FC236}">
                  <a16:creationId xmlns:a16="http://schemas.microsoft.com/office/drawing/2014/main" id="{52B20EF4-26B8-D945-9025-478574F00E4F}"/>
                </a:ext>
              </a:extLst>
            </p:cNvPr>
            <p:cNvCxnSpPr>
              <a:cxnSpLocks/>
            </p:cNvCxnSpPr>
            <p:nvPr/>
          </p:nvCxnSpPr>
          <p:spPr>
            <a:xfrm>
              <a:off x="2581925" y="2411568"/>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6362B162-4B97-054A-97D4-CD1BCDFD5A74}"/>
                </a:ext>
              </a:extLst>
            </p:cNvPr>
            <p:cNvGrpSpPr/>
            <p:nvPr/>
          </p:nvGrpSpPr>
          <p:grpSpPr>
            <a:xfrm>
              <a:off x="1782684" y="1978568"/>
              <a:ext cx="618022" cy="629497"/>
              <a:chOff x="1782684" y="1978568"/>
              <a:chExt cx="618022" cy="629497"/>
            </a:xfrm>
          </p:grpSpPr>
          <p:sp>
            <p:nvSpPr>
              <p:cNvPr id="117" name="圆角矩形 116">
                <a:extLst>
                  <a:ext uri="{FF2B5EF4-FFF2-40B4-BE49-F238E27FC236}">
                    <a16:creationId xmlns:a16="http://schemas.microsoft.com/office/drawing/2014/main" id="{4CA12C3B-FFF5-9047-9FAB-77DECDC7F39A}"/>
                  </a:ext>
                </a:extLst>
              </p:cNvPr>
              <p:cNvSpPr/>
              <p:nvPr/>
            </p:nvSpPr>
            <p:spPr>
              <a:xfrm>
                <a:off x="1782684" y="1978568"/>
                <a:ext cx="556618" cy="556618"/>
              </a:xfrm>
              <a:prstGeom prst="roundRect">
                <a:avLst>
                  <a:gd name="adj" fmla="val 16419"/>
                </a:avLst>
              </a:prstGeom>
              <a:gradFill>
                <a:gsLst>
                  <a:gs pos="0">
                    <a:srgbClr val="C00000">
                      <a:alpha val="72000"/>
                    </a:srgbClr>
                  </a:gs>
                  <a:gs pos="100000">
                    <a:srgbClr val="C00000">
                      <a:alpha val="47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18" name="圆角矩形 117">
                <a:extLst>
                  <a:ext uri="{FF2B5EF4-FFF2-40B4-BE49-F238E27FC236}">
                    <a16:creationId xmlns:a16="http://schemas.microsoft.com/office/drawing/2014/main" id="{CA019BA5-EFF0-4949-84DF-C976ED516DC3}"/>
                  </a:ext>
                </a:extLst>
              </p:cNvPr>
              <p:cNvSpPr/>
              <p:nvPr/>
            </p:nvSpPr>
            <p:spPr>
              <a:xfrm>
                <a:off x="1844088" y="2051447"/>
                <a:ext cx="556618" cy="556618"/>
              </a:xfrm>
              <a:prstGeom prst="roundRect">
                <a:avLst>
                  <a:gd name="adj" fmla="val 16419"/>
                </a:avLst>
              </a:prstGeom>
              <a:gradFill>
                <a:gsLst>
                  <a:gs pos="0">
                    <a:srgbClr val="C00000">
                      <a:alpha val="40000"/>
                    </a:srgbClr>
                  </a:gs>
                  <a:gs pos="100000">
                    <a:srgbClr val="C00000">
                      <a:alpha val="1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119" name="文本框 118">
                <a:extLst>
                  <a:ext uri="{FF2B5EF4-FFF2-40B4-BE49-F238E27FC236}">
                    <a16:creationId xmlns:a16="http://schemas.microsoft.com/office/drawing/2014/main" id="{3BFE4688-FBE8-F549-AC91-8EC4CCCF6505}"/>
                  </a:ext>
                </a:extLst>
              </p:cNvPr>
              <p:cNvSpPr txBox="1"/>
              <p:nvPr/>
            </p:nvSpPr>
            <p:spPr>
              <a:xfrm>
                <a:off x="1800411" y="2020525"/>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04</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116" name="文本框 115">
              <a:extLst>
                <a:ext uri="{FF2B5EF4-FFF2-40B4-BE49-F238E27FC236}">
                  <a16:creationId xmlns:a16="http://schemas.microsoft.com/office/drawing/2014/main" id="{DA22ED13-39E8-B24F-A5CE-41E4B2886B5A}"/>
                </a:ext>
              </a:extLst>
            </p:cNvPr>
            <p:cNvSpPr txBox="1"/>
            <p:nvPr/>
          </p:nvSpPr>
          <p:spPr>
            <a:xfrm>
              <a:off x="2472988" y="1907512"/>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总 结</a:t>
              </a:r>
            </a:p>
          </p:txBody>
        </p:sp>
      </p:grpSp>
    </p:spTree>
    <p:extLst>
      <p:ext uri="{BB962C8B-B14F-4D97-AF65-F5344CB8AC3E}">
        <p14:creationId xmlns:p14="http://schemas.microsoft.com/office/powerpoint/2010/main" val="189034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实验评估</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6701230" cy="461665"/>
            <a:chOff x="1128483" y="1344854"/>
            <a:chExt cx="6701230"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6414233"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基于特征融合的开放集射频指纹识别方法</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5" name="矩形 4">
            <a:extLst>
              <a:ext uri="{FF2B5EF4-FFF2-40B4-BE49-F238E27FC236}">
                <a16:creationId xmlns:a16="http://schemas.microsoft.com/office/drawing/2014/main" id="{50D40860-AD42-A6C0-A335-53BF29F86AE9}"/>
              </a:ext>
            </a:extLst>
          </p:cNvPr>
          <p:cNvSpPr/>
          <p:nvPr/>
        </p:nvSpPr>
        <p:spPr>
          <a:xfrm>
            <a:off x="813123" y="1695979"/>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数据集采集</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10" name="文本框 9">
            <a:extLst>
              <a:ext uri="{FF2B5EF4-FFF2-40B4-BE49-F238E27FC236}">
                <a16:creationId xmlns:a16="http://schemas.microsoft.com/office/drawing/2014/main" id="{63F98FB5-DC4D-F296-024A-0039AD6ED2AE}"/>
              </a:ext>
            </a:extLst>
          </p:cNvPr>
          <p:cNvSpPr txBox="1"/>
          <p:nvPr/>
        </p:nvSpPr>
        <p:spPr>
          <a:xfrm>
            <a:off x="702816" y="5443673"/>
            <a:ext cx="10800000" cy="1035925"/>
          </a:xfrm>
          <a:prstGeom prst="rect">
            <a:avLst/>
          </a:prstGeom>
          <a:noFill/>
        </p:spPr>
        <p:txBody>
          <a:bodyPr wrap="square" rtlCol="0">
            <a:spAutoFit/>
          </a:bodyPr>
          <a:lstStyle/>
          <a:p>
            <a:pPr algn="just">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[8] Hanna, Samer, </a:t>
            </a:r>
            <a:r>
              <a:rPr kumimoji="1" lang="en-US" altLang="zh-CN" sz="1200" dirty="0" err="1">
                <a:latin typeface="Source Han Sans SC Normal" panose="020B0400000000000000" pitchFamily="34" charset="-128"/>
                <a:ea typeface="Source Han Sans SC Normal" panose="020B0400000000000000" pitchFamily="34" charset="-128"/>
              </a:rPr>
              <a:t>Samurdhi</a:t>
            </a:r>
            <a:r>
              <a:rPr kumimoji="1" lang="en-US" altLang="zh-CN" sz="1200" dirty="0">
                <a:latin typeface="Source Han Sans SC Normal" panose="020B0400000000000000" pitchFamily="34" charset="-128"/>
                <a:ea typeface="Source Han Sans SC Normal" panose="020B0400000000000000" pitchFamily="34" charset="-128"/>
              </a:rPr>
              <a:t> Karunaratne, and Danijela </a:t>
            </a:r>
            <a:r>
              <a:rPr kumimoji="1" lang="en-US" altLang="zh-CN" sz="1200" dirty="0" err="1">
                <a:latin typeface="Source Han Sans SC Normal" panose="020B0400000000000000" pitchFamily="34" charset="-128"/>
                <a:ea typeface="Source Han Sans SC Normal" panose="020B0400000000000000" pitchFamily="34" charset="-128"/>
              </a:rPr>
              <a:t>Cabric</a:t>
            </a:r>
            <a:r>
              <a:rPr kumimoji="1" lang="en-US" altLang="zh-CN" sz="1200" dirty="0">
                <a:latin typeface="Source Han Sans SC Normal" panose="020B0400000000000000" pitchFamily="34" charset="-128"/>
                <a:ea typeface="Source Han Sans SC Normal" panose="020B0400000000000000" pitchFamily="34" charset="-128"/>
              </a:rPr>
              <a:t>. "</a:t>
            </a:r>
            <a:r>
              <a:rPr kumimoji="1" lang="en-US" altLang="zh-CN" sz="1200" dirty="0" err="1">
                <a:latin typeface="Source Han Sans SC Normal" panose="020B0400000000000000" pitchFamily="34" charset="-128"/>
                <a:ea typeface="Source Han Sans SC Normal" panose="020B0400000000000000" pitchFamily="34" charset="-128"/>
              </a:rPr>
              <a:t>Wisig</a:t>
            </a:r>
            <a:r>
              <a:rPr kumimoji="1" lang="en-US" altLang="zh-CN" sz="1200" dirty="0">
                <a:latin typeface="Source Han Sans SC Normal" panose="020B0400000000000000" pitchFamily="34" charset="-128"/>
                <a:ea typeface="Source Han Sans SC Normal" panose="020B0400000000000000" pitchFamily="34" charset="-128"/>
              </a:rPr>
              <a:t>: A large-scale </a:t>
            </a:r>
            <a:r>
              <a:rPr kumimoji="1" lang="en-US" altLang="zh-CN" sz="1200" dirty="0" err="1">
                <a:latin typeface="Source Han Sans SC Normal" panose="020B0400000000000000" pitchFamily="34" charset="-128"/>
                <a:ea typeface="Source Han Sans SC Normal" panose="020B0400000000000000" pitchFamily="34" charset="-128"/>
              </a:rPr>
              <a:t>wifi</a:t>
            </a:r>
            <a:r>
              <a:rPr kumimoji="1" lang="en-US" altLang="zh-CN" sz="1200" dirty="0">
                <a:latin typeface="Source Han Sans SC Normal" panose="020B0400000000000000" pitchFamily="34" charset="-128"/>
                <a:ea typeface="Source Han Sans SC Normal" panose="020B0400000000000000" pitchFamily="34" charset="-128"/>
              </a:rPr>
              <a:t> signal dataset for receiver and channel agnostic rf fingerprinting." </a:t>
            </a:r>
            <a:r>
              <a:rPr kumimoji="1" lang="en-US" altLang="zh-CN" sz="1200" i="1" dirty="0">
                <a:latin typeface="Source Han Sans SC Normal" panose="020B0400000000000000" pitchFamily="34" charset="-128"/>
                <a:ea typeface="Source Han Sans SC Normal" panose="020B0400000000000000" pitchFamily="34" charset="-128"/>
              </a:rPr>
              <a:t>IEEE Access </a:t>
            </a:r>
            <a:r>
              <a:rPr kumimoji="1" lang="en-US" altLang="zh-CN" sz="1200" dirty="0">
                <a:latin typeface="Source Han Sans SC Normal" panose="020B0400000000000000" pitchFamily="34" charset="-128"/>
                <a:ea typeface="Source Han Sans SC Normal" panose="020B0400000000000000" pitchFamily="34" charset="-128"/>
              </a:rPr>
              <a:t>10 (2022): 22808-22818.</a:t>
            </a:r>
          </a:p>
          <a:p>
            <a:pPr algn="just">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[9] D. Raychaudhuri et al., "Overview of the ORBIT radio grid testbed for evaluation of next-generation wireless network protocols," </a:t>
            </a:r>
            <a:r>
              <a:rPr kumimoji="1" lang="en-US" altLang="zh-CN" sz="1200" i="1" dirty="0">
                <a:latin typeface="Source Han Sans SC Normal" panose="020B0400000000000000" pitchFamily="34" charset="-128"/>
                <a:ea typeface="Source Han Sans SC Normal" panose="020B0400000000000000" pitchFamily="34" charset="-128"/>
              </a:rPr>
              <a:t>IEEE Wireless Communications and Networking Conference, 2005</a:t>
            </a:r>
            <a:r>
              <a:rPr kumimoji="1" lang="en-US" altLang="zh-CN" sz="1200" dirty="0">
                <a:latin typeface="Source Han Sans SC Normal" panose="020B0400000000000000" pitchFamily="34" charset="-128"/>
                <a:ea typeface="Source Han Sans SC Normal" panose="020B0400000000000000" pitchFamily="34" charset="-128"/>
              </a:rPr>
              <a:t>, New Orleans, LA, USA, 2005, pp. 1664-1669 Vol. 3, </a:t>
            </a:r>
            <a:r>
              <a:rPr kumimoji="1" lang="en-US" altLang="zh-CN" sz="1200" dirty="0" err="1">
                <a:latin typeface="Source Han Sans SC Normal" panose="020B0400000000000000" pitchFamily="34" charset="-128"/>
                <a:ea typeface="Source Han Sans SC Normal" panose="020B0400000000000000" pitchFamily="34" charset="-128"/>
              </a:rPr>
              <a:t>doi</a:t>
            </a:r>
            <a:r>
              <a:rPr kumimoji="1" lang="en-US" altLang="zh-CN" sz="1200" dirty="0">
                <a:latin typeface="Source Han Sans SC Normal" panose="020B0400000000000000" pitchFamily="34" charset="-128"/>
                <a:ea typeface="Source Han Sans SC Normal" panose="020B0400000000000000" pitchFamily="34" charset="-128"/>
              </a:rPr>
              <a:t>: 10.1109/WCNC.2005.1424763.</a:t>
            </a:r>
          </a:p>
        </p:txBody>
      </p:sp>
      <p:pic>
        <p:nvPicPr>
          <p:cNvPr id="1026" name="Picture 2">
            <a:extLst>
              <a:ext uri="{FF2B5EF4-FFF2-40B4-BE49-F238E27FC236}">
                <a16:creationId xmlns:a16="http://schemas.microsoft.com/office/drawing/2014/main" id="{F3991FD4-76A2-7811-D620-BD030B0A5C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2751" y="1816966"/>
            <a:ext cx="4427275" cy="347174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5490EB6-2381-7C6A-088A-A797FA5F3885}"/>
              </a:ext>
            </a:extLst>
          </p:cNvPr>
          <p:cNvSpPr/>
          <p:nvPr/>
        </p:nvSpPr>
        <p:spPr>
          <a:xfrm>
            <a:off x="813123" y="2188110"/>
            <a:ext cx="10406903" cy="892809"/>
          </a:xfrm>
          <a:prstGeom prst="rect">
            <a:avLst/>
          </a:prstGeom>
        </p:spPr>
        <p:txBody>
          <a:bodyPr wrap="square">
            <a:spAutoFit/>
          </a:bodyPr>
          <a:lstStyle/>
          <a:p>
            <a:pPr algn="just" hangingPunct="0">
              <a:lnSpc>
                <a:spcPct val="130000"/>
              </a:lnSpc>
              <a:spcAft>
                <a:spcPts val="1200"/>
              </a:spcAft>
            </a:pPr>
            <a:r>
              <a:rPr lang="en-US" altLang="zh-CN" sz="1700" spc="90" dirty="0" err="1">
                <a:latin typeface="Arial" panose="020B0604020202020204" pitchFamily="34" charset="0"/>
                <a:ea typeface="Microsoft YaHei" panose="020B0503020204020204" pitchFamily="34" charset="-122"/>
                <a:cs typeface="Arial" panose="020B0604020202020204" pitchFamily="34" charset="0"/>
              </a:rPr>
              <a:t>WiSig</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 数据集</a:t>
            </a:r>
            <a:r>
              <a:rPr lang="en-US" altLang="zh-CN" sz="1700" spc="150" baseline="30000" dirty="0">
                <a:latin typeface="Arial" panose="020B0604020202020204" pitchFamily="34" charset="0"/>
                <a:ea typeface="Microsoft YaHei" panose="020B0503020204020204" pitchFamily="34" charset="-122"/>
                <a:cs typeface="Arial" panose="020B0604020202020204" pitchFamily="34" charset="0"/>
              </a:rPr>
              <a:t>[8]</a:t>
            </a:r>
            <a:r>
              <a:rPr lang="zh-CN" altLang="en-US" sz="1700" spc="150" baseline="30000" dirty="0">
                <a:latin typeface="Arial" panose="020B0604020202020204" pitchFamily="34" charset="0"/>
                <a:ea typeface="Microsoft YaHei" panose="020B0503020204020204" pitchFamily="34" charset="-122"/>
                <a:cs typeface="Arial" panose="020B0604020202020204" pitchFamily="34" charset="0"/>
              </a:rPr>
              <a:t> </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基于 </a:t>
            </a:r>
            <a:r>
              <a:rPr lang="en-US" altLang="zh-CN" sz="1700" spc="90" dirty="0">
                <a:latin typeface="Arial" panose="020B0604020202020204" pitchFamily="34" charset="0"/>
                <a:ea typeface="Microsoft YaHei" panose="020B0503020204020204" pitchFamily="34" charset="-122"/>
                <a:cs typeface="Arial" panose="020B0604020202020204" pitchFamily="34" charset="0"/>
              </a:rPr>
              <a:t>ORBIT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实验台采集</a:t>
            </a:r>
            <a:r>
              <a:rPr lang="en-US" altLang="zh-CN" sz="1700" spc="150" baseline="30000" dirty="0">
                <a:latin typeface="Arial" panose="020B0604020202020204" pitchFamily="34" charset="0"/>
                <a:ea typeface="Microsoft YaHei" panose="020B0503020204020204" pitchFamily="34" charset="-122"/>
                <a:cs typeface="Arial" panose="020B0604020202020204" pitchFamily="34" charset="0"/>
              </a:rPr>
              <a:t>[9]</a:t>
            </a:r>
            <a:r>
              <a:rPr lang="zh-CN" altLang="en-US" sz="1700" spc="150" baseline="30000" dirty="0">
                <a:latin typeface="Arial" panose="020B0604020202020204" pitchFamily="34" charset="0"/>
                <a:ea typeface="Microsoft YaHei" panose="020B0503020204020204" pitchFamily="34" charset="-122"/>
                <a:cs typeface="Arial" panose="020B0604020202020204" pitchFamily="34" charset="0"/>
              </a:rPr>
              <a:t> </a:t>
            </a:r>
            <a:endParaRPr lang="en-US" altLang="zh-CN" sz="1700" spc="150" baseline="30000" dirty="0">
              <a:latin typeface="Arial" panose="020B0604020202020204" pitchFamily="34" charset="0"/>
              <a:ea typeface="Microsoft YaHei" panose="020B0503020204020204" pitchFamily="34" charset="-122"/>
              <a:cs typeface="Arial" panose="020B0604020202020204" pitchFamily="34" charset="0"/>
            </a:endParaRPr>
          </a:p>
          <a:p>
            <a:pPr marL="342000" algn="just" hangingPunct="0">
              <a:lnSpc>
                <a:spcPct val="130000"/>
              </a:lnSpc>
              <a:spcAft>
                <a:spcPts val="12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发射机：</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2.4GHz</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，以虚假 </a:t>
            </a:r>
            <a:r>
              <a:rPr lang="en-US" altLang="zh-CN" sz="1700" spc="100" dirty="0">
                <a:latin typeface="Arial" panose="020B0604020202020204" pitchFamily="34" charset="0"/>
                <a:ea typeface="Microsoft YaHei" panose="020B0503020204020204" pitchFamily="34" charset="-122"/>
                <a:cs typeface="Arial" panose="020B0604020202020204" pitchFamily="34" charset="0"/>
              </a:rPr>
              <a:t>MAC/IP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发送随机字节</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B1412BCF-8371-F955-D03E-00C0DF855BDB}"/>
              </a:ext>
            </a:extLst>
          </p:cNvPr>
          <p:cNvSpPr txBox="1"/>
          <p:nvPr/>
        </p:nvSpPr>
        <p:spPr>
          <a:xfrm>
            <a:off x="813123" y="3149837"/>
            <a:ext cx="6096000" cy="353943"/>
          </a:xfrm>
          <a:prstGeom prst="rect">
            <a:avLst/>
          </a:prstGeom>
          <a:noFill/>
        </p:spPr>
        <p:txBody>
          <a:bodyPr wrap="square">
            <a:spAutoFit/>
          </a:bodyPr>
          <a:lstStyle/>
          <a:p>
            <a:pPr marL="342000" algn="just" hangingPunct="0">
              <a:spcAft>
                <a:spcPts val="12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接收机：固定带宽，持续 </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0.5s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捕获信号</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1403CBF2-7A38-BCA3-3271-57C8A3162204}"/>
              </a:ext>
            </a:extLst>
          </p:cNvPr>
          <p:cNvSpPr/>
          <p:nvPr/>
        </p:nvSpPr>
        <p:spPr>
          <a:xfrm>
            <a:off x="839416" y="3613755"/>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数据集预处理</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9" name="文本框 8">
            <a:extLst>
              <a:ext uri="{FF2B5EF4-FFF2-40B4-BE49-F238E27FC236}">
                <a16:creationId xmlns:a16="http://schemas.microsoft.com/office/drawing/2014/main" id="{5F211FAD-CD10-CFFD-4E78-85887265F7BB}"/>
              </a:ext>
            </a:extLst>
          </p:cNvPr>
          <p:cNvSpPr txBox="1"/>
          <p:nvPr/>
        </p:nvSpPr>
        <p:spPr>
          <a:xfrm>
            <a:off x="813123" y="4105449"/>
            <a:ext cx="6096000" cy="353943"/>
          </a:xfrm>
          <a:prstGeom prst="rect">
            <a:avLst/>
          </a:prstGeom>
          <a:noFill/>
        </p:spPr>
        <p:txBody>
          <a:bodyPr wrap="square">
            <a:spAutoFit/>
          </a:bodyPr>
          <a:lstStyle/>
          <a:p>
            <a:pPr marL="684900" indent="-342900" algn="just" hangingPunct="0">
              <a:spcAft>
                <a:spcPts val="1200"/>
              </a:spcAft>
              <a:buAutoNum type="arabicPeriod"/>
            </a:pP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0C8EFA46-3CDE-4923-735A-B98154D97118}"/>
              </a:ext>
            </a:extLst>
          </p:cNvPr>
          <p:cNvSpPr txBox="1"/>
          <p:nvPr/>
        </p:nvSpPr>
        <p:spPr>
          <a:xfrm>
            <a:off x="813123" y="4119783"/>
            <a:ext cx="6096000" cy="769441"/>
          </a:xfrm>
          <a:prstGeom prst="rect">
            <a:avLst/>
          </a:prstGeom>
          <a:noFill/>
        </p:spPr>
        <p:txBody>
          <a:bodyPr wrap="square">
            <a:spAutoFit/>
          </a:bodyPr>
          <a:lstStyle/>
          <a:p>
            <a:pPr marL="342000" algn="just" hangingPunct="0">
              <a:spcAft>
                <a:spcPts val="12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信号成分：空闲</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导频</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数据</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+ACK</a:t>
            </a:r>
          </a:p>
          <a:p>
            <a:pPr marL="342000" algn="just" hangingPunct="0">
              <a:spcAft>
                <a:spcPts val="12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标准数据集：导频前</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256</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个采样（</a:t>
            </a:r>
            <a:r>
              <a:rPr lang="zh-CN" altLang="en-US" sz="1700" u="sng" spc="150" dirty="0">
                <a:latin typeface="Arial" panose="020B0604020202020204" pitchFamily="34" charset="0"/>
                <a:ea typeface="Microsoft YaHei" panose="020B0503020204020204" pitchFamily="34" charset="-122"/>
                <a:cs typeface="Arial" panose="020B0604020202020204" pitchFamily="34" charset="0"/>
              </a:rPr>
              <a:t>非均衡</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均衡）</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CB51DBE5-1CE1-9AB5-6C2A-B9406CBBEC44}"/>
              </a:ext>
            </a:extLst>
          </p:cNvPr>
          <p:cNvSpPr txBox="1"/>
          <p:nvPr/>
        </p:nvSpPr>
        <p:spPr>
          <a:xfrm>
            <a:off x="813123" y="4959252"/>
            <a:ext cx="6096000" cy="353943"/>
          </a:xfrm>
          <a:prstGeom prst="rect">
            <a:avLst/>
          </a:prstGeom>
          <a:noFill/>
        </p:spPr>
        <p:txBody>
          <a:bodyPr wrap="square">
            <a:spAutoFit/>
          </a:bodyPr>
          <a:lstStyle/>
          <a:p>
            <a:pPr marL="342000" algn="just" hangingPunct="0">
              <a:spcAft>
                <a:spcPts val="12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信噪比：</a:t>
            </a:r>
            <a:r>
              <a:rPr lang="en-US" altLang="zh-CN" sz="1700" dirty="0">
                <a:latin typeface="Times New Roman" panose="02020603050405020304" pitchFamily="18" charset="0"/>
                <a:ea typeface="Microsoft YaHei" panose="020B0503020204020204" pitchFamily="34" charset="-122"/>
                <a:cs typeface="Times New Roman" panose="02020603050405020304" pitchFamily="18" charset="0"/>
              </a:rPr>
              <a:t>SNR &gt; 10dB</a:t>
            </a:r>
          </a:p>
        </p:txBody>
      </p:sp>
    </p:spTree>
    <p:extLst>
      <p:ext uri="{BB962C8B-B14F-4D97-AF65-F5344CB8AC3E}">
        <p14:creationId xmlns:p14="http://schemas.microsoft.com/office/powerpoint/2010/main" val="3817018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实验评估</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6701230" cy="461665"/>
            <a:chOff x="1128483" y="1344854"/>
            <a:chExt cx="6701230"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6414233"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基于特征融合的开放集射频指纹识别方法</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5" name="矩形 4">
            <a:extLst>
              <a:ext uri="{FF2B5EF4-FFF2-40B4-BE49-F238E27FC236}">
                <a16:creationId xmlns:a16="http://schemas.microsoft.com/office/drawing/2014/main" id="{50D40860-AD42-A6C0-A335-53BF29F86AE9}"/>
              </a:ext>
            </a:extLst>
          </p:cNvPr>
          <p:cNvSpPr/>
          <p:nvPr/>
        </p:nvSpPr>
        <p:spPr>
          <a:xfrm>
            <a:off x="813123" y="1695979"/>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数据集设置</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pic>
        <p:nvPicPr>
          <p:cNvPr id="6" name="图片 5">
            <a:extLst>
              <a:ext uri="{FF2B5EF4-FFF2-40B4-BE49-F238E27FC236}">
                <a16:creationId xmlns:a16="http://schemas.microsoft.com/office/drawing/2014/main" id="{5ADB1495-5FE6-BC78-78EA-5FC1F8075CA2}"/>
              </a:ext>
            </a:extLst>
          </p:cNvPr>
          <p:cNvPicPr>
            <a:picLocks noChangeAspect="1"/>
          </p:cNvPicPr>
          <p:nvPr/>
        </p:nvPicPr>
        <p:blipFill>
          <a:blip r:embed="rId6"/>
          <a:stretch>
            <a:fillRect/>
          </a:stretch>
        </p:blipFill>
        <p:spPr>
          <a:xfrm>
            <a:off x="6922008" y="1951413"/>
            <a:ext cx="3652282" cy="927337"/>
          </a:xfrm>
          <a:prstGeom prst="rect">
            <a:avLst/>
          </a:prstGeom>
        </p:spPr>
      </p:pic>
      <p:pic>
        <p:nvPicPr>
          <p:cNvPr id="13" name="图片 12">
            <a:extLst>
              <a:ext uri="{FF2B5EF4-FFF2-40B4-BE49-F238E27FC236}">
                <a16:creationId xmlns:a16="http://schemas.microsoft.com/office/drawing/2014/main" id="{C3DD2269-7642-4845-0156-AC22B760A8C5}"/>
              </a:ext>
            </a:extLst>
          </p:cNvPr>
          <p:cNvPicPr>
            <a:picLocks noChangeAspect="1"/>
          </p:cNvPicPr>
          <p:nvPr/>
        </p:nvPicPr>
        <p:blipFill>
          <a:blip r:embed="rId7"/>
          <a:stretch>
            <a:fillRect/>
          </a:stretch>
        </p:blipFill>
        <p:spPr>
          <a:xfrm>
            <a:off x="653950" y="2360128"/>
            <a:ext cx="5105901" cy="2735551"/>
          </a:xfrm>
          <a:prstGeom prst="rect">
            <a:avLst/>
          </a:prstGeom>
        </p:spPr>
      </p:pic>
      <p:pic>
        <p:nvPicPr>
          <p:cNvPr id="25" name="图片 24">
            <a:extLst>
              <a:ext uri="{FF2B5EF4-FFF2-40B4-BE49-F238E27FC236}">
                <a16:creationId xmlns:a16="http://schemas.microsoft.com/office/drawing/2014/main" id="{E6F5C446-9420-AAA4-ED7A-3516DE0E9E76}"/>
              </a:ext>
            </a:extLst>
          </p:cNvPr>
          <p:cNvPicPr>
            <a:picLocks noChangeAspect="1"/>
          </p:cNvPicPr>
          <p:nvPr/>
        </p:nvPicPr>
        <p:blipFill>
          <a:blip r:embed="rId8"/>
          <a:stretch>
            <a:fillRect/>
          </a:stretch>
        </p:blipFill>
        <p:spPr>
          <a:xfrm>
            <a:off x="6833637" y="2879818"/>
            <a:ext cx="3829019" cy="788327"/>
          </a:xfrm>
          <a:prstGeom prst="rect">
            <a:avLst/>
          </a:prstGeom>
        </p:spPr>
      </p:pic>
      <p:pic>
        <p:nvPicPr>
          <p:cNvPr id="30" name="图片 29">
            <a:extLst>
              <a:ext uri="{FF2B5EF4-FFF2-40B4-BE49-F238E27FC236}">
                <a16:creationId xmlns:a16="http://schemas.microsoft.com/office/drawing/2014/main" id="{BACC26D7-C54B-053C-4D07-F87A376A52D2}"/>
              </a:ext>
            </a:extLst>
          </p:cNvPr>
          <p:cNvPicPr>
            <a:picLocks noChangeAspect="1"/>
          </p:cNvPicPr>
          <p:nvPr/>
        </p:nvPicPr>
        <p:blipFill>
          <a:blip r:embed="rId9"/>
          <a:stretch>
            <a:fillRect/>
          </a:stretch>
        </p:blipFill>
        <p:spPr>
          <a:xfrm>
            <a:off x="6635064" y="4344719"/>
            <a:ext cx="4226169" cy="1469972"/>
          </a:xfrm>
          <a:prstGeom prst="rect">
            <a:avLst/>
          </a:prstGeom>
        </p:spPr>
      </p:pic>
      <p:sp>
        <p:nvSpPr>
          <p:cNvPr id="31" name="矩形 30">
            <a:extLst>
              <a:ext uri="{FF2B5EF4-FFF2-40B4-BE49-F238E27FC236}">
                <a16:creationId xmlns:a16="http://schemas.microsoft.com/office/drawing/2014/main" id="{B1F12054-B417-8378-B573-A7052BF1618C}"/>
              </a:ext>
            </a:extLst>
          </p:cNvPr>
          <p:cNvSpPr/>
          <p:nvPr/>
        </p:nvSpPr>
        <p:spPr>
          <a:xfrm>
            <a:off x="2495600" y="5197460"/>
            <a:ext cx="1850883"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发射</a:t>
            </a:r>
            <a:r>
              <a:rPr lang="en-US" altLang="zh-CN" sz="12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接收机位置分布</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32" name="矩形 31">
            <a:extLst>
              <a:ext uri="{FF2B5EF4-FFF2-40B4-BE49-F238E27FC236}">
                <a16:creationId xmlns:a16="http://schemas.microsoft.com/office/drawing/2014/main" id="{2198D08C-C590-ED34-583C-A7B62A6C5992}"/>
              </a:ext>
            </a:extLst>
          </p:cNvPr>
          <p:cNvSpPr/>
          <p:nvPr/>
        </p:nvSpPr>
        <p:spPr>
          <a:xfrm>
            <a:off x="7879856" y="3730425"/>
            <a:ext cx="1850883"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数据集处理过程</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33" name="矩形 32">
            <a:extLst>
              <a:ext uri="{FF2B5EF4-FFF2-40B4-BE49-F238E27FC236}">
                <a16:creationId xmlns:a16="http://schemas.microsoft.com/office/drawing/2014/main" id="{F8AAB31A-469E-CC3D-71A8-C5A17324C15E}"/>
              </a:ext>
            </a:extLst>
          </p:cNvPr>
          <p:cNvSpPr/>
          <p:nvPr/>
        </p:nvSpPr>
        <p:spPr>
          <a:xfrm>
            <a:off x="7879857" y="5825339"/>
            <a:ext cx="1850883"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数据集子集基本信息</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64679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实验评估</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6701230" cy="461665"/>
            <a:chOff x="1128483" y="1344854"/>
            <a:chExt cx="6701230"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6414233"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基于特征融合的开放集射频指纹识别方法</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矩形 2">
            <a:extLst>
              <a:ext uri="{FF2B5EF4-FFF2-40B4-BE49-F238E27FC236}">
                <a16:creationId xmlns:a16="http://schemas.microsoft.com/office/drawing/2014/main" id="{07EA2865-6663-C63C-4622-725BCB1FA3C7}"/>
              </a:ext>
            </a:extLst>
          </p:cNvPr>
          <p:cNvSpPr/>
          <p:nvPr/>
        </p:nvSpPr>
        <p:spPr>
          <a:xfrm>
            <a:off x="813123" y="1695979"/>
            <a:ext cx="4736385"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短时傅里叶变换 </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 FFT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滑窗</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4" name="矩形 3">
            <a:extLst>
              <a:ext uri="{FF2B5EF4-FFF2-40B4-BE49-F238E27FC236}">
                <a16:creationId xmlns:a16="http://schemas.microsoft.com/office/drawing/2014/main" id="{3B8A2109-B341-EBB6-AF7A-F51ADE650141}"/>
              </a:ext>
            </a:extLst>
          </p:cNvPr>
          <p:cNvSpPr/>
          <p:nvPr/>
        </p:nvSpPr>
        <p:spPr>
          <a:xfrm>
            <a:off x="5938801" y="1695979"/>
            <a:ext cx="517872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格拉姆角场（</a:t>
            </a:r>
            <a:r>
              <a:rPr lang="en-US" altLang="zh-CN" sz="1700" b="1" spc="70" dirty="0" err="1">
                <a:latin typeface="Arial" panose="020B0604020202020204" pitchFamily="34" charset="0"/>
                <a:ea typeface="Microsoft YaHei" panose="020B0503020204020204" pitchFamily="34" charset="-122"/>
                <a:cs typeface="Arial" panose="020B0604020202020204" pitchFamily="34" charset="0"/>
              </a:rPr>
              <a:t>Gramian</a:t>
            </a:r>
            <a:r>
              <a:rPr lang="en-US" altLang="zh-CN" sz="1700" b="1" spc="70" dirty="0">
                <a:latin typeface="Arial" panose="020B0604020202020204" pitchFamily="34" charset="0"/>
                <a:ea typeface="Microsoft YaHei" panose="020B0503020204020204" pitchFamily="34" charset="-122"/>
                <a:cs typeface="Arial" panose="020B0604020202020204" pitchFamily="34" charset="0"/>
              </a:rPr>
              <a:t> Angular Fields</a:t>
            </a: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a:t>
            </a:r>
            <a:r>
              <a:rPr lang="en-US" altLang="zh-CN" sz="1700" spc="150" baseline="30000" dirty="0">
                <a:latin typeface="Arial" panose="020B0604020202020204" pitchFamily="34" charset="0"/>
                <a:ea typeface="Microsoft YaHei" panose="020B0503020204020204" pitchFamily="34" charset="-122"/>
                <a:cs typeface="Arial" panose="020B0604020202020204" pitchFamily="34" charset="0"/>
              </a:rPr>
              <a:t>[10]</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pic>
        <p:nvPicPr>
          <p:cNvPr id="6" name="图片 5">
            <a:extLst>
              <a:ext uri="{FF2B5EF4-FFF2-40B4-BE49-F238E27FC236}">
                <a16:creationId xmlns:a16="http://schemas.microsoft.com/office/drawing/2014/main" id="{F1AA32FA-CA5D-06EC-4D3D-4994B5D318A3}"/>
              </a:ext>
            </a:extLst>
          </p:cNvPr>
          <p:cNvPicPr>
            <a:picLocks noChangeAspect="1"/>
          </p:cNvPicPr>
          <p:nvPr/>
        </p:nvPicPr>
        <p:blipFill>
          <a:blip r:embed="rId6"/>
          <a:stretch>
            <a:fillRect/>
          </a:stretch>
        </p:blipFill>
        <p:spPr>
          <a:xfrm>
            <a:off x="5979784" y="2235895"/>
            <a:ext cx="4846068" cy="2828900"/>
          </a:xfrm>
          <a:prstGeom prst="rect">
            <a:avLst/>
          </a:prstGeom>
        </p:spPr>
      </p:pic>
      <p:grpSp>
        <p:nvGrpSpPr>
          <p:cNvPr id="8" name="组合 7">
            <a:extLst>
              <a:ext uri="{FF2B5EF4-FFF2-40B4-BE49-F238E27FC236}">
                <a16:creationId xmlns:a16="http://schemas.microsoft.com/office/drawing/2014/main" id="{98F47975-E86F-1A48-8C9B-996765F79585}"/>
              </a:ext>
            </a:extLst>
          </p:cNvPr>
          <p:cNvGrpSpPr/>
          <p:nvPr/>
        </p:nvGrpSpPr>
        <p:grpSpPr>
          <a:xfrm>
            <a:off x="595240" y="2222799"/>
            <a:ext cx="4954269" cy="1515993"/>
            <a:chOff x="294319" y="2069112"/>
            <a:chExt cx="8233843" cy="2519534"/>
          </a:xfrm>
        </p:grpSpPr>
        <p:pic>
          <p:nvPicPr>
            <p:cNvPr id="1026" name="Picture 2">
              <a:extLst>
                <a:ext uri="{FF2B5EF4-FFF2-40B4-BE49-F238E27FC236}">
                  <a16:creationId xmlns:a16="http://schemas.microsoft.com/office/drawing/2014/main" id="{5ADB314B-7354-576D-023D-AE82BF0DAE5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426" t="4266" r="52014" b="52076"/>
            <a:stretch/>
          </p:blipFill>
          <p:spPr bwMode="auto">
            <a:xfrm>
              <a:off x="294319" y="2069112"/>
              <a:ext cx="4035634" cy="25195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7817798-4F27-76DD-340B-ABEAA5B3B9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706" t="4266" r="8348" b="52076"/>
            <a:stretch/>
          </p:blipFill>
          <p:spPr bwMode="auto">
            <a:xfrm>
              <a:off x="4343469" y="2069112"/>
              <a:ext cx="4184693" cy="2519534"/>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在这里插入图片描述">
            <a:extLst>
              <a:ext uri="{FF2B5EF4-FFF2-40B4-BE49-F238E27FC236}">
                <a16:creationId xmlns:a16="http://schemas.microsoft.com/office/drawing/2014/main" id="{B85B9063-C125-0E69-F2F8-59492F9657C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054" t="7153" r="5421" b="6928"/>
          <a:stretch/>
        </p:blipFill>
        <p:spPr bwMode="auto">
          <a:xfrm>
            <a:off x="653950" y="3812591"/>
            <a:ext cx="2428224" cy="172854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87FAD78C-7B87-F80E-C041-1883915BE853}"/>
              </a:ext>
            </a:extLst>
          </p:cNvPr>
          <p:cNvSpPr/>
          <p:nvPr/>
        </p:nvSpPr>
        <p:spPr>
          <a:xfrm>
            <a:off x="9749522" y="4471224"/>
            <a:ext cx="2122219" cy="1232902"/>
          </a:xfrm>
          <a:prstGeom prst="rect">
            <a:avLst/>
          </a:prstGeom>
        </p:spPr>
        <p:txBody>
          <a:bodyPr wrap="square">
            <a:spAutoFit/>
          </a:bodyPr>
          <a:lstStyle/>
          <a:p>
            <a:pPr marL="216000" indent="-216000" algn="just" hangingPunct="0">
              <a:lnSpc>
                <a:spcPct val="130000"/>
              </a:lnSpc>
              <a:spcAft>
                <a:spcPts val="600"/>
              </a:spcAft>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时域相关信息</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216000" indent="-216000" algn="just" hangingPunct="0">
              <a:lnSpc>
                <a:spcPct val="130000"/>
              </a:lnSpc>
              <a:spcAft>
                <a:spcPts val="600"/>
              </a:spcAft>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非线性信号压缩</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216000" indent="-216000" algn="just" hangingPunct="0">
              <a:lnSpc>
                <a:spcPct val="130000"/>
              </a:lnSpc>
              <a:spcAft>
                <a:spcPts val="600"/>
              </a:spcAft>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保留快变信息</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11" name="矩形 10">
            <a:extLst>
              <a:ext uri="{FF2B5EF4-FFF2-40B4-BE49-F238E27FC236}">
                <a16:creationId xmlns:a16="http://schemas.microsoft.com/office/drawing/2014/main" id="{F0D9117E-56CF-3CEF-B714-401F84FEF183}"/>
              </a:ext>
            </a:extLst>
          </p:cNvPr>
          <p:cNvSpPr/>
          <p:nvPr/>
        </p:nvSpPr>
        <p:spPr>
          <a:xfrm>
            <a:off x="3264428" y="4448344"/>
            <a:ext cx="2122219" cy="1232902"/>
          </a:xfrm>
          <a:prstGeom prst="rect">
            <a:avLst/>
          </a:prstGeom>
        </p:spPr>
        <p:txBody>
          <a:bodyPr wrap="square">
            <a:spAutoFit/>
          </a:bodyPr>
          <a:lstStyle/>
          <a:p>
            <a:pPr marL="216000" indent="-216000" algn="just" hangingPunct="0">
              <a:lnSpc>
                <a:spcPct val="130000"/>
              </a:lnSpc>
              <a:spcAft>
                <a:spcPts val="600"/>
              </a:spcAft>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时频慢变信息</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216000" indent="-216000" algn="just" hangingPunct="0">
              <a:lnSpc>
                <a:spcPct val="130000"/>
              </a:lnSpc>
              <a:spcAft>
                <a:spcPts val="600"/>
              </a:spcAft>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频</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相偏更明显</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216000" indent="-216000" algn="just" hangingPunct="0">
              <a:lnSpc>
                <a:spcPct val="130000"/>
              </a:lnSpc>
              <a:spcAft>
                <a:spcPts val="600"/>
              </a:spcAft>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时域分辨率降低</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30" name="组合 29">
            <a:extLst>
              <a:ext uri="{FF2B5EF4-FFF2-40B4-BE49-F238E27FC236}">
                <a16:creationId xmlns:a16="http://schemas.microsoft.com/office/drawing/2014/main" id="{87127A85-C902-50BC-F3FF-F9D102EBCC18}"/>
              </a:ext>
            </a:extLst>
          </p:cNvPr>
          <p:cNvGrpSpPr/>
          <p:nvPr/>
        </p:nvGrpSpPr>
        <p:grpSpPr>
          <a:xfrm>
            <a:off x="6038494" y="4676246"/>
            <a:ext cx="1792287" cy="971550"/>
            <a:chOff x="10002838" y="4705350"/>
            <a:chExt cx="1792287" cy="971550"/>
          </a:xfrm>
        </p:grpSpPr>
        <p:graphicFrame>
          <p:nvGraphicFramePr>
            <p:cNvPr id="12" name="对象 11">
              <a:extLst>
                <a:ext uri="{FF2B5EF4-FFF2-40B4-BE49-F238E27FC236}">
                  <a16:creationId xmlns:a16="http://schemas.microsoft.com/office/drawing/2014/main" id="{B07E3A75-C321-3B9C-7FCB-5B9017582412}"/>
                </a:ext>
              </a:extLst>
            </p:cNvPr>
            <p:cNvGraphicFramePr>
              <a:graphicFrameLocks noChangeAspect="1"/>
            </p:cNvGraphicFramePr>
            <p:nvPr>
              <p:extLst>
                <p:ext uri="{D42A27DB-BD31-4B8C-83A1-F6EECF244321}">
                  <p14:modId xmlns:p14="http://schemas.microsoft.com/office/powerpoint/2010/main" val="2065434169"/>
                </p:ext>
              </p:extLst>
            </p:nvPr>
          </p:nvGraphicFramePr>
          <p:xfrm>
            <a:off x="10002838" y="4705350"/>
            <a:ext cx="1211263" cy="298450"/>
          </p:xfrm>
          <a:graphic>
            <a:graphicData uri="http://schemas.openxmlformats.org/presentationml/2006/ole">
              <mc:AlternateContent xmlns:mc="http://schemas.openxmlformats.org/markup-compatibility/2006">
                <mc:Choice xmlns:v="urn:schemas-microsoft-com:vml" Requires="v">
                  <p:oleObj name="AxMath" r:id="rId9" imgW="1211760" imgH="297720" progId="Equation.AxMath">
                    <p:embed/>
                  </p:oleObj>
                </mc:Choice>
                <mc:Fallback>
                  <p:oleObj name="AxMath" r:id="rId9" imgW="1211760" imgH="297720" progId="Equation.AxMath">
                    <p:embed/>
                    <p:pic>
                      <p:nvPicPr>
                        <p:cNvPr id="0" name=""/>
                        <p:cNvPicPr/>
                        <p:nvPr/>
                      </p:nvPicPr>
                      <p:blipFill>
                        <a:blip r:embed="rId10"/>
                        <a:stretch>
                          <a:fillRect/>
                        </a:stretch>
                      </p:blipFill>
                      <p:spPr>
                        <a:xfrm>
                          <a:off x="10002838" y="4705350"/>
                          <a:ext cx="1211263" cy="298450"/>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259C86BC-C61B-A8CE-C79A-0DF91E837092}"/>
                </a:ext>
              </a:extLst>
            </p:cNvPr>
            <p:cNvGraphicFramePr>
              <a:graphicFrameLocks noChangeAspect="1"/>
            </p:cNvGraphicFramePr>
            <p:nvPr>
              <p:extLst>
                <p:ext uri="{D42A27DB-BD31-4B8C-83A1-F6EECF244321}">
                  <p14:modId xmlns:p14="http://schemas.microsoft.com/office/powerpoint/2010/main" val="695079418"/>
                </p:ext>
              </p:extLst>
            </p:nvPr>
          </p:nvGraphicFramePr>
          <p:xfrm>
            <a:off x="10006013" y="5041900"/>
            <a:ext cx="1785937" cy="298450"/>
          </p:xfrm>
          <a:graphic>
            <a:graphicData uri="http://schemas.openxmlformats.org/presentationml/2006/ole">
              <mc:AlternateContent xmlns:mc="http://schemas.openxmlformats.org/markup-compatibility/2006">
                <mc:Choice xmlns:v="urn:schemas-microsoft-com:vml" Requires="v">
                  <p:oleObj name="AxMath" r:id="rId11" imgW="1785960" imgH="297720" progId="Equation.AxMath">
                    <p:embed/>
                  </p:oleObj>
                </mc:Choice>
                <mc:Fallback>
                  <p:oleObj name="AxMath" r:id="rId11" imgW="1785960" imgH="297720" progId="Equation.AxMath">
                    <p:embed/>
                    <p:pic>
                      <p:nvPicPr>
                        <p:cNvPr id="12" name="对象 11">
                          <a:extLst>
                            <a:ext uri="{FF2B5EF4-FFF2-40B4-BE49-F238E27FC236}">
                              <a16:creationId xmlns:a16="http://schemas.microsoft.com/office/drawing/2014/main" id="{B07E3A75-C321-3B9C-7FCB-5B9017582412}"/>
                            </a:ext>
                          </a:extLst>
                        </p:cNvPr>
                        <p:cNvPicPr/>
                        <p:nvPr/>
                      </p:nvPicPr>
                      <p:blipFill>
                        <a:blip r:embed="rId12"/>
                        <a:stretch>
                          <a:fillRect/>
                        </a:stretch>
                      </p:blipFill>
                      <p:spPr>
                        <a:xfrm>
                          <a:off x="10006013" y="5041900"/>
                          <a:ext cx="1785937" cy="298450"/>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C87A8F2B-B65A-3E44-0CDC-10F2FB8A051F}"/>
                </a:ext>
              </a:extLst>
            </p:cNvPr>
            <p:cNvGraphicFramePr>
              <a:graphicFrameLocks noChangeAspect="1"/>
            </p:cNvGraphicFramePr>
            <p:nvPr>
              <p:extLst>
                <p:ext uri="{D42A27DB-BD31-4B8C-83A1-F6EECF244321}">
                  <p14:modId xmlns:p14="http://schemas.microsoft.com/office/powerpoint/2010/main" val="4279390593"/>
                </p:ext>
              </p:extLst>
            </p:nvPr>
          </p:nvGraphicFramePr>
          <p:xfrm>
            <a:off x="10002838" y="5378450"/>
            <a:ext cx="1792287" cy="298450"/>
          </p:xfrm>
          <a:graphic>
            <a:graphicData uri="http://schemas.openxmlformats.org/presentationml/2006/ole">
              <mc:AlternateContent xmlns:mc="http://schemas.openxmlformats.org/markup-compatibility/2006">
                <mc:Choice xmlns:v="urn:schemas-microsoft-com:vml" Requires="v">
                  <p:oleObj name="AxMath" r:id="rId13" imgW="1791720" imgH="297720" progId="Equation.AxMath">
                    <p:embed/>
                  </p:oleObj>
                </mc:Choice>
                <mc:Fallback>
                  <p:oleObj name="AxMath" r:id="rId13" imgW="1791720" imgH="297720" progId="Equation.AxMath">
                    <p:embed/>
                    <p:pic>
                      <p:nvPicPr>
                        <p:cNvPr id="24" name="对象 23">
                          <a:extLst>
                            <a:ext uri="{FF2B5EF4-FFF2-40B4-BE49-F238E27FC236}">
                              <a16:creationId xmlns:a16="http://schemas.microsoft.com/office/drawing/2014/main" id="{259C86BC-C61B-A8CE-C79A-0DF91E837092}"/>
                            </a:ext>
                          </a:extLst>
                        </p:cNvPr>
                        <p:cNvPicPr/>
                        <p:nvPr/>
                      </p:nvPicPr>
                      <p:blipFill>
                        <a:blip r:embed="rId14"/>
                        <a:stretch>
                          <a:fillRect/>
                        </a:stretch>
                      </p:blipFill>
                      <p:spPr>
                        <a:xfrm>
                          <a:off x="10002838" y="5378450"/>
                          <a:ext cx="1792287" cy="298450"/>
                        </a:xfrm>
                        <a:prstGeom prst="rect">
                          <a:avLst/>
                        </a:prstGeom>
                      </p:spPr>
                    </p:pic>
                  </p:oleObj>
                </mc:Fallback>
              </mc:AlternateContent>
            </a:graphicData>
          </a:graphic>
        </p:graphicFrame>
      </p:grpSp>
      <p:sp>
        <p:nvSpPr>
          <p:cNvPr id="35" name="文本框 34">
            <a:extLst>
              <a:ext uri="{FF2B5EF4-FFF2-40B4-BE49-F238E27FC236}">
                <a16:creationId xmlns:a16="http://schemas.microsoft.com/office/drawing/2014/main" id="{24BA221D-AFBF-3F9F-B8E1-4F07EBB47270}"/>
              </a:ext>
            </a:extLst>
          </p:cNvPr>
          <p:cNvSpPr txBox="1"/>
          <p:nvPr/>
        </p:nvSpPr>
        <p:spPr>
          <a:xfrm>
            <a:off x="695999" y="5908599"/>
            <a:ext cx="10800000" cy="315727"/>
          </a:xfrm>
          <a:prstGeom prst="rect">
            <a:avLst/>
          </a:prstGeom>
          <a:noFill/>
        </p:spPr>
        <p:txBody>
          <a:bodyPr wrap="square" rtlCol="0">
            <a:spAutoFit/>
          </a:bodyPr>
          <a:lstStyle/>
          <a:p>
            <a:pPr algn="just">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[10] Wang, </a:t>
            </a:r>
            <a:r>
              <a:rPr kumimoji="1" lang="en-US" altLang="zh-CN" sz="1200" dirty="0" err="1">
                <a:latin typeface="Source Han Sans SC Normal" panose="020B0400000000000000" pitchFamily="34" charset="-128"/>
                <a:ea typeface="Source Han Sans SC Normal" panose="020B0400000000000000" pitchFamily="34" charset="-128"/>
              </a:rPr>
              <a:t>Zhiguang</a:t>
            </a:r>
            <a:r>
              <a:rPr kumimoji="1" lang="en-US" altLang="zh-CN" sz="1200" dirty="0">
                <a:latin typeface="Source Han Sans SC Normal" panose="020B0400000000000000" pitchFamily="34" charset="-128"/>
                <a:ea typeface="Source Han Sans SC Normal" panose="020B0400000000000000" pitchFamily="34" charset="-128"/>
              </a:rPr>
              <a:t>, and Tim Oates. "Imaging time-series to improve classification and imputation." </a:t>
            </a:r>
            <a:r>
              <a:rPr kumimoji="1" lang="en-US" altLang="zh-CN" sz="1200" i="1" dirty="0" err="1">
                <a:latin typeface="Source Han Sans SC Normal" panose="020B0400000000000000" pitchFamily="34" charset="-128"/>
                <a:ea typeface="Source Han Sans SC Normal" panose="020B0400000000000000" pitchFamily="34" charset="-128"/>
              </a:rPr>
              <a:t>arXiv</a:t>
            </a:r>
            <a:r>
              <a:rPr kumimoji="1" lang="en-US" altLang="zh-CN" sz="1200" i="1" dirty="0">
                <a:latin typeface="Source Han Sans SC Normal" panose="020B0400000000000000" pitchFamily="34" charset="-128"/>
                <a:ea typeface="Source Han Sans SC Normal" panose="020B0400000000000000" pitchFamily="34" charset="-128"/>
              </a:rPr>
              <a:t> preprint arXiv:1506.00327 </a:t>
            </a:r>
            <a:r>
              <a:rPr kumimoji="1" lang="en-US" altLang="zh-CN" sz="1200" dirty="0">
                <a:latin typeface="Source Han Sans SC Normal" panose="020B0400000000000000" pitchFamily="34" charset="-128"/>
                <a:ea typeface="Source Han Sans SC Normal" panose="020B0400000000000000" pitchFamily="34" charset="-128"/>
              </a:rPr>
              <a:t>(2015).</a:t>
            </a:r>
          </a:p>
        </p:txBody>
      </p:sp>
    </p:spTree>
    <p:extLst>
      <p:ext uri="{BB962C8B-B14F-4D97-AF65-F5344CB8AC3E}">
        <p14:creationId xmlns:p14="http://schemas.microsoft.com/office/powerpoint/2010/main" val="4199116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559331-9AE0-D05C-E636-251D3EF6D98A}"/>
              </a:ext>
            </a:extLst>
          </p:cNvPr>
          <p:cNvGrpSpPr/>
          <p:nvPr/>
        </p:nvGrpSpPr>
        <p:grpSpPr>
          <a:xfrm>
            <a:off x="971974" y="1656931"/>
            <a:ext cx="7267653" cy="4542117"/>
            <a:chOff x="1629236" y="1427431"/>
            <a:chExt cx="8002279" cy="5001241"/>
          </a:xfrm>
        </p:grpSpPr>
        <p:grpSp>
          <p:nvGrpSpPr>
            <p:cNvPr id="165" name="组合 164">
              <a:extLst>
                <a:ext uri="{FF2B5EF4-FFF2-40B4-BE49-F238E27FC236}">
                  <a16:creationId xmlns:a16="http://schemas.microsoft.com/office/drawing/2014/main" id="{05FF93D6-D3E9-8571-2DC8-C163AE4384DB}"/>
                </a:ext>
              </a:extLst>
            </p:cNvPr>
            <p:cNvGrpSpPr/>
            <p:nvPr/>
          </p:nvGrpSpPr>
          <p:grpSpPr>
            <a:xfrm>
              <a:off x="1629236" y="1449192"/>
              <a:ext cx="8002279" cy="4979480"/>
              <a:chOff x="2101429" y="1449192"/>
              <a:chExt cx="8002279" cy="4979480"/>
            </a:xfrm>
          </p:grpSpPr>
          <p:grpSp>
            <p:nvGrpSpPr>
              <p:cNvPr id="137" name="组合 136">
                <a:extLst>
                  <a:ext uri="{FF2B5EF4-FFF2-40B4-BE49-F238E27FC236}">
                    <a16:creationId xmlns:a16="http://schemas.microsoft.com/office/drawing/2014/main" id="{4AD59AE5-C20B-D16A-A6C9-FFF9CD54DF72}"/>
                  </a:ext>
                </a:extLst>
              </p:cNvPr>
              <p:cNvGrpSpPr/>
              <p:nvPr/>
            </p:nvGrpSpPr>
            <p:grpSpPr>
              <a:xfrm>
                <a:off x="2101429" y="1500364"/>
                <a:ext cx="8002279" cy="4928308"/>
                <a:chOff x="1407891" y="1673765"/>
                <a:chExt cx="7627671" cy="4697600"/>
              </a:xfrm>
            </p:grpSpPr>
            <p:pic>
              <p:nvPicPr>
                <p:cNvPr id="127" name="图片 126">
                  <a:extLst>
                    <a:ext uri="{FF2B5EF4-FFF2-40B4-BE49-F238E27FC236}">
                      <a16:creationId xmlns:a16="http://schemas.microsoft.com/office/drawing/2014/main" id="{F3A2724C-B2BC-BA6A-D0F9-DA9533DC3944}"/>
                    </a:ext>
                  </a:extLst>
                </p:cNvPr>
                <p:cNvPicPr>
                  <a:picLocks noChangeAspect="1"/>
                </p:cNvPicPr>
                <p:nvPr/>
              </p:nvPicPr>
              <p:blipFill>
                <a:blip r:embed="rId3"/>
                <a:srcRect/>
                <a:stretch/>
              </p:blipFill>
              <p:spPr>
                <a:xfrm>
                  <a:off x="1856691" y="1673765"/>
                  <a:ext cx="7178871" cy="3119614"/>
                </a:xfrm>
                <a:prstGeom prst="rect">
                  <a:avLst/>
                </a:prstGeom>
              </p:spPr>
            </p:pic>
            <p:pic>
              <p:nvPicPr>
                <p:cNvPr id="123" name="图片 122">
                  <a:extLst>
                    <a:ext uri="{FF2B5EF4-FFF2-40B4-BE49-F238E27FC236}">
                      <a16:creationId xmlns:a16="http://schemas.microsoft.com/office/drawing/2014/main" id="{A26D019F-754D-383F-2C6E-F629C9FCCF1D}"/>
                    </a:ext>
                  </a:extLst>
                </p:cNvPr>
                <p:cNvPicPr>
                  <a:picLocks noChangeAspect="1"/>
                </p:cNvPicPr>
                <p:nvPr/>
              </p:nvPicPr>
              <p:blipFill>
                <a:blip r:embed="rId4"/>
                <a:srcRect/>
                <a:stretch/>
              </p:blipFill>
              <p:spPr>
                <a:xfrm>
                  <a:off x="4343398" y="4607560"/>
                  <a:ext cx="2486601" cy="1763805"/>
                </a:xfrm>
                <a:prstGeom prst="rect">
                  <a:avLst/>
                </a:prstGeom>
              </p:spPr>
            </p:pic>
            <p:pic>
              <p:nvPicPr>
                <p:cNvPr id="125" name="图片 124">
                  <a:extLst>
                    <a:ext uri="{FF2B5EF4-FFF2-40B4-BE49-F238E27FC236}">
                      <a16:creationId xmlns:a16="http://schemas.microsoft.com/office/drawing/2014/main" id="{83003E1D-7670-47C0-B61F-471CAFA8DDFD}"/>
                    </a:ext>
                  </a:extLst>
                </p:cNvPr>
                <p:cNvPicPr>
                  <a:picLocks noChangeAspect="1"/>
                </p:cNvPicPr>
                <p:nvPr/>
              </p:nvPicPr>
              <p:blipFill>
                <a:blip r:embed="rId5"/>
                <a:srcRect/>
                <a:stretch/>
              </p:blipFill>
              <p:spPr>
                <a:xfrm>
                  <a:off x="1407891" y="4607561"/>
                  <a:ext cx="2440209" cy="1265800"/>
                </a:xfrm>
                <a:prstGeom prst="rect">
                  <a:avLst/>
                </a:prstGeom>
              </p:spPr>
            </p:pic>
            <p:cxnSp>
              <p:nvCxnSpPr>
                <p:cNvPr id="129" name="直接连接符 128">
                  <a:extLst>
                    <a:ext uri="{FF2B5EF4-FFF2-40B4-BE49-F238E27FC236}">
                      <a16:creationId xmlns:a16="http://schemas.microsoft.com/office/drawing/2014/main" id="{186DCB01-36DE-8CC5-43C1-5EB0BF95909B}"/>
                    </a:ext>
                  </a:extLst>
                </p:cNvPr>
                <p:cNvCxnSpPr>
                  <a:cxnSpLocks/>
                </p:cNvCxnSpPr>
                <p:nvPr/>
              </p:nvCxnSpPr>
              <p:spPr>
                <a:xfrm flipH="1">
                  <a:off x="1582548" y="3946098"/>
                  <a:ext cx="4138802" cy="708453"/>
                </a:xfrm>
                <a:prstGeom prst="line">
                  <a:avLst/>
                </a:prstGeom>
              </p:spPr>
              <p:style>
                <a:lnRef idx="1">
                  <a:schemeClr val="accent2"/>
                </a:lnRef>
                <a:fillRef idx="0">
                  <a:schemeClr val="accent2"/>
                </a:fillRef>
                <a:effectRef idx="0">
                  <a:schemeClr val="accent2"/>
                </a:effectRef>
                <a:fontRef idx="minor">
                  <a:schemeClr val="tx1"/>
                </a:fontRef>
              </p:style>
            </p:cxnSp>
            <p:cxnSp>
              <p:nvCxnSpPr>
                <p:cNvPr id="130" name="直接连接符 129">
                  <a:extLst>
                    <a:ext uri="{FF2B5EF4-FFF2-40B4-BE49-F238E27FC236}">
                      <a16:creationId xmlns:a16="http://schemas.microsoft.com/office/drawing/2014/main" id="{FB4C73B5-A71B-8BCA-0D7C-242A45C36574}"/>
                    </a:ext>
                  </a:extLst>
                </p:cNvPr>
                <p:cNvCxnSpPr>
                  <a:cxnSpLocks/>
                </p:cNvCxnSpPr>
                <p:nvPr/>
              </p:nvCxnSpPr>
              <p:spPr>
                <a:xfrm flipH="1">
                  <a:off x="3670300" y="3946098"/>
                  <a:ext cx="2546348" cy="70845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3" name="直接连接符 132">
                  <a:extLst>
                    <a:ext uri="{FF2B5EF4-FFF2-40B4-BE49-F238E27FC236}">
                      <a16:creationId xmlns:a16="http://schemas.microsoft.com/office/drawing/2014/main" id="{1FA816E0-BDFB-8F3C-61C1-0F7064B7FFB3}"/>
                    </a:ext>
                  </a:extLst>
                </p:cNvPr>
                <p:cNvCxnSpPr>
                  <a:cxnSpLocks/>
                </p:cNvCxnSpPr>
                <p:nvPr/>
              </p:nvCxnSpPr>
              <p:spPr>
                <a:xfrm flipH="1">
                  <a:off x="4521198" y="3946098"/>
                  <a:ext cx="1958224" cy="708452"/>
                </a:xfrm>
                <a:prstGeom prst="line">
                  <a:avLst/>
                </a:prstGeom>
              </p:spPr>
              <p:style>
                <a:lnRef idx="1">
                  <a:schemeClr val="accent4"/>
                </a:lnRef>
                <a:fillRef idx="0">
                  <a:schemeClr val="accent4"/>
                </a:fillRef>
                <a:effectRef idx="0">
                  <a:schemeClr val="accent4"/>
                </a:effectRef>
                <a:fontRef idx="minor">
                  <a:schemeClr val="tx1"/>
                </a:fontRef>
              </p:style>
            </p:cxnSp>
            <p:cxnSp>
              <p:nvCxnSpPr>
                <p:cNvPr id="135" name="直接连接符 134">
                  <a:extLst>
                    <a:ext uri="{FF2B5EF4-FFF2-40B4-BE49-F238E27FC236}">
                      <a16:creationId xmlns:a16="http://schemas.microsoft.com/office/drawing/2014/main" id="{09A63CF8-75D5-4A5C-8E8C-818DEB784540}"/>
                    </a:ext>
                  </a:extLst>
                </p:cNvPr>
                <p:cNvCxnSpPr>
                  <a:cxnSpLocks/>
                </p:cNvCxnSpPr>
                <p:nvPr/>
              </p:nvCxnSpPr>
              <p:spPr>
                <a:xfrm flipH="1">
                  <a:off x="6585273" y="3946098"/>
                  <a:ext cx="396814" cy="708453"/>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164" name="组合 163">
                <a:extLst>
                  <a:ext uri="{FF2B5EF4-FFF2-40B4-BE49-F238E27FC236}">
                    <a16:creationId xmlns:a16="http://schemas.microsoft.com/office/drawing/2014/main" id="{95574296-0124-1D7D-E8A7-DC7AD84422F0}"/>
                  </a:ext>
                </a:extLst>
              </p:cNvPr>
              <p:cNvGrpSpPr/>
              <p:nvPr/>
            </p:nvGrpSpPr>
            <p:grpSpPr>
              <a:xfrm>
                <a:off x="4020930" y="1449192"/>
                <a:ext cx="5242678" cy="3398310"/>
                <a:chOff x="4020930" y="1449192"/>
                <a:chExt cx="5242678" cy="3398310"/>
              </a:xfrm>
            </p:grpSpPr>
            <p:cxnSp>
              <p:nvCxnSpPr>
                <p:cNvPr id="140" name="直接连接符 139">
                  <a:extLst>
                    <a:ext uri="{FF2B5EF4-FFF2-40B4-BE49-F238E27FC236}">
                      <a16:creationId xmlns:a16="http://schemas.microsoft.com/office/drawing/2014/main" id="{084CB5AC-FFDB-B087-07FA-699C9291FA60}"/>
                    </a:ext>
                  </a:extLst>
                </p:cNvPr>
                <p:cNvCxnSpPr>
                  <a:cxnSpLocks/>
                </p:cNvCxnSpPr>
                <p:nvPr/>
              </p:nvCxnSpPr>
              <p:spPr>
                <a:xfrm>
                  <a:off x="4020930" y="1449192"/>
                  <a:ext cx="524267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7AE61B66-F5D6-D810-850A-50C3F633E01A}"/>
                    </a:ext>
                  </a:extLst>
                </p:cNvPr>
                <p:cNvCxnSpPr>
                  <a:cxnSpLocks/>
                </p:cNvCxnSpPr>
                <p:nvPr/>
              </p:nvCxnSpPr>
              <p:spPr>
                <a:xfrm>
                  <a:off x="4020930" y="1449192"/>
                  <a:ext cx="0" cy="263004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4A710F46-1AA0-F5CD-3CBC-1855074F3EF9}"/>
                    </a:ext>
                  </a:extLst>
                </p:cNvPr>
                <p:cNvCxnSpPr>
                  <a:cxnSpLocks/>
                </p:cNvCxnSpPr>
                <p:nvPr/>
              </p:nvCxnSpPr>
              <p:spPr>
                <a:xfrm flipH="1">
                  <a:off x="4020930" y="4092483"/>
                  <a:ext cx="3980070"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2D579E8F-67F8-54A9-A185-75ACAFD2BFE3}"/>
                    </a:ext>
                  </a:extLst>
                </p:cNvPr>
                <p:cNvCxnSpPr>
                  <a:cxnSpLocks/>
                </p:cNvCxnSpPr>
                <p:nvPr/>
              </p:nvCxnSpPr>
              <p:spPr>
                <a:xfrm>
                  <a:off x="9263608" y="1449192"/>
                  <a:ext cx="0" cy="3389508"/>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42BF6233-F2A0-EF75-5C92-D8A31C39174F}"/>
                    </a:ext>
                  </a:extLst>
                </p:cNvPr>
                <p:cNvCxnSpPr>
                  <a:cxnSpLocks/>
                </p:cNvCxnSpPr>
                <p:nvPr/>
              </p:nvCxnSpPr>
              <p:spPr>
                <a:xfrm flipH="1" flipV="1">
                  <a:off x="8047567" y="4840440"/>
                  <a:ext cx="1216041" cy="706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FA35E7CF-81EA-53C1-41E4-7A2E40CF79CD}"/>
                    </a:ext>
                  </a:extLst>
                </p:cNvPr>
                <p:cNvCxnSpPr>
                  <a:cxnSpLocks/>
                </p:cNvCxnSpPr>
                <p:nvPr/>
              </p:nvCxnSpPr>
              <p:spPr>
                <a:xfrm>
                  <a:off x="8036144" y="4079040"/>
                  <a:ext cx="1282" cy="76846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grpSp>
        <p:sp>
          <p:nvSpPr>
            <p:cNvPr id="166" name="矩形 165">
              <a:extLst>
                <a:ext uri="{FF2B5EF4-FFF2-40B4-BE49-F238E27FC236}">
                  <a16:creationId xmlns:a16="http://schemas.microsoft.com/office/drawing/2014/main" id="{34D42443-7E51-243A-EABB-07A2DD624709}"/>
                </a:ext>
              </a:extLst>
            </p:cNvPr>
            <p:cNvSpPr/>
            <p:nvPr/>
          </p:nvSpPr>
          <p:spPr>
            <a:xfrm>
              <a:off x="3534672" y="1427431"/>
              <a:ext cx="1339212" cy="298351"/>
            </a:xfrm>
            <a:prstGeom prst="rect">
              <a:avLst/>
            </a:prstGeom>
          </p:spPr>
          <p:txBody>
            <a:bodyPr wrap="square">
              <a:spAutoFit/>
            </a:bodyPr>
            <a:lstStyle/>
            <a:p>
              <a:pPr algn="just" hangingPunct="0">
                <a:lnSpc>
                  <a:spcPct val="130000"/>
                </a:lnSpc>
                <a:spcAft>
                  <a:spcPts val="1200"/>
                </a:spcAft>
              </a:pPr>
              <a:r>
                <a:rPr lang="zh-CN" altLang="en-US" sz="1200" b="1" spc="10" dirty="0">
                  <a:latin typeface="宋体" panose="02010600030101010101" pitchFamily="2" charset="-122"/>
                  <a:ea typeface="宋体" panose="02010600030101010101" pitchFamily="2" charset="-122"/>
                  <a:cs typeface="Arial" panose="020B0604020202020204" pitchFamily="34" charset="0"/>
                </a:rPr>
                <a:t>特征提取模块</a:t>
              </a:r>
              <a:endParaRPr lang="en-US" altLang="zh-CN" sz="1200" b="1" spc="10" dirty="0">
                <a:latin typeface="宋体" panose="02010600030101010101" pitchFamily="2" charset="-122"/>
                <a:ea typeface="宋体" panose="02010600030101010101" pitchFamily="2" charset="-122"/>
                <a:cs typeface="Arial" panose="020B0604020202020204" pitchFamily="34" charset="0"/>
              </a:endParaRPr>
            </a:p>
          </p:txBody>
        </p:sp>
      </p:grpSp>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6"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7"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8"/>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实验评估</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910488"/>
            <a:ext cx="6701230" cy="461665"/>
            <a:chOff x="1128483" y="1344854"/>
            <a:chExt cx="6701230"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6414233"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基于特征融合的开放集射频指纹识别方法</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矩形 2">
            <a:extLst>
              <a:ext uri="{FF2B5EF4-FFF2-40B4-BE49-F238E27FC236}">
                <a16:creationId xmlns:a16="http://schemas.microsoft.com/office/drawing/2014/main" id="{07EA2865-6663-C63C-4622-725BCB1FA3C7}"/>
              </a:ext>
            </a:extLst>
          </p:cNvPr>
          <p:cNvSpPr/>
          <p:nvPr/>
        </p:nvSpPr>
        <p:spPr>
          <a:xfrm>
            <a:off x="813123" y="1459155"/>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模型架构</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pic>
        <p:nvPicPr>
          <p:cNvPr id="42" name="图片 41">
            <a:extLst>
              <a:ext uri="{FF2B5EF4-FFF2-40B4-BE49-F238E27FC236}">
                <a16:creationId xmlns:a16="http://schemas.microsoft.com/office/drawing/2014/main" id="{0C7CC2E4-A49C-E79E-07C2-299483D260A5}"/>
              </a:ext>
            </a:extLst>
          </p:cNvPr>
          <p:cNvPicPr>
            <a:picLocks noChangeAspect="1"/>
          </p:cNvPicPr>
          <p:nvPr/>
        </p:nvPicPr>
        <p:blipFill>
          <a:blip r:embed="rId9"/>
          <a:stretch>
            <a:fillRect/>
          </a:stretch>
        </p:blipFill>
        <p:spPr>
          <a:xfrm rot="5400000">
            <a:off x="8102397" y="2314003"/>
            <a:ext cx="4260578" cy="3015852"/>
          </a:xfrm>
          <a:prstGeom prst="rect">
            <a:avLst/>
          </a:prstGeom>
        </p:spPr>
      </p:pic>
    </p:spTree>
    <p:extLst>
      <p:ext uri="{BB962C8B-B14F-4D97-AF65-F5344CB8AC3E}">
        <p14:creationId xmlns:p14="http://schemas.microsoft.com/office/powerpoint/2010/main" val="2248285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实验评估</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910488"/>
            <a:ext cx="6701230" cy="461665"/>
            <a:chOff x="1128483" y="1344854"/>
            <a:chExt cx="6701230"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6414233"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基于特征融合的开放集射频指纹识别方法</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矩形 2">
            <a:extLst>
              <a:ext uri="{FF2B5EF4-FFF2-40B4-BE49-F238E27FC236}">
                <a16:creationId xmlns:a16="http://schemas.microsoft.com/office/drawing/2014/main" id="{07EA2865-6663-C63C-4622-725BCB1FA3C7}"/>
              </a:ext>
            </a:extLst>
          </p:cNvPr>
          <p:cNvSpPr/>
          <p:nvPr/>
        </p:nvSpPr>
        <p:spPr>
          <a:xfrm>
            <a:off x="813123" y="1472161"/>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原型解释</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B638CDB8-1BC5-3200-F741-981242CA9AED}"/>
              </a:ext>
            </a:extLst>
          </p:cNvPr>
          <p:cNvSpPr/>
          <p:nvPr/>
        </p:nvSpPr>
        <p:spPr>
          <a:xfrm>
            <a:off x="1086906" y="2459555"/>
            <a:ext cx="1424039" cy="398827"/>
          </a:xfrm>
          <a:prstGeom prst="rect">
            <a:avLst/>
          </a:prstGeom>
        </p:spPr>
        <p:txBody>
          <a:bodyPr wrap="square">
            <a:spAutoFit/>
          </a:bodyPr>
          <a:lstStyle/>
          <a:p>
            <a:pPr algn="just" hangingPunct="0">
              <a:lnSpc>
                <a:spcPct val="130000"/>
              </a:lnSpc>
              <a:spcAft>
                <a:spcPts val="6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类边界</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6" name="矩形 5">
            <a:extLst>
              <a:ext uri="{FF2B5EF4-FFF2-40B4-BE49-F238E27FC236}">
                <a16:creationId xmlns:a16="http://schemas.microsoft.com/office/drawing/2014/main" id="{C56941AF-133C-7015-B839-B65E89F47931}"/>
              </a:ext>
            </a:extLst>
          </p:cNvPr>
          <p:cNvSpPr/>
          <p:nvPr/>
        </p:nvSpPr>
        <p:spPr>
          <a:xfrm>
            <a:off x="2392361" y="1469997"/>
            <a:ext cx="8334906" cy="815864"/>
          </a:xfrm>
          <a:prstGeom prst="rect">
            <a:avLst/>
          </a:prstGeom>
        </p:spPr>
        <p:txBody>
          <a:bodyPr wrap="square">
            <a:spAutoFit/>
          </a:bodyPr>
          <a:lstStyle/>
          <a:p>
            <a:pPr algn="just" hangingPunct="0">
              <a:lnSpc>
                <a:spcPct val="130000"/>
              </a:lnSpc>
              <a:spcAft>
                <a:spcPts val="6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对于    类样本中，第   类注册的   个原型向量分别为                      </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lnSpc>
                <a:spcPct val="130000"/>
              </a:lnSpc>
              <a:spcAft>
                <a:spcPts val="6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类原型为</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graphicFrame>
        <p:nvGraphicFramePr>
          <p:cNvPr id="7" name="对象 6">
            <a:extLst>
              <a:ext uri="{FF2B5EF4-FFF2-40B4-BE49-F238E27FC236}">
                <a16:creationId xmlns:a16="http://schemas.microsoft.com/office/drawing/2014/main" id="{D1781A31-FC72-614A-F44B-363E901AE2E7}"/>
              </a:ext>
            </a:extLst>
          </p:cNvPr>
          <p:cNvGraphicFramePr>
            <a:graphicFrameLocks noChangeAspect="1"/>
          </p:cNvGraphicFramePr>
          <p:nvPr>
            <p:extLst>
              <p:ext uri="{D42A27DB-BD31-4B8C-83A1-F6EECF244321}">
                <p14:modId xmlns:p14="http://schemas.microsoft.com/office/powerpoint/2010/main" val="942565034"/>
              </p:ext>
            </p:extLst>
          </p:nvPr>
        </p:nvGraphicFramePr>
        <p:xfrm>
          <a:off x="4704823" y="1529080"/>
          <a:ext cx="190500" cy="379413"/>
        </p:xfrm>
        <a:graphic>
          <a:graphicData uri="http://schemas.openxmlformats.org/presentationml/2006/ole">
            <mc:AlternateContent xmlns:mc="http://schemas.openxmlformats.org/markup-compatibility/2006">
              <mc:Choice xmlns:v="urn:schemas-microsoft-com:vml" Requires="v">
                <p:oleObj name="AxMath" r:id="rId6" imgW="189720" imgH="379080" progId="Equation.AxMath">
                  <p:embed/>
                </p:oleObj>
              </mc:Choice>
              <mc:Fallback>
                <p:oleObj name="AxMath" r:id="rId6" imgW="189720" imgH="379080" progId="Equation.AxMath">
                  <p:embed/>
                  <p:pic>
                    <p:nvPicPr>
                      <p:cNvPr id="0" name=""/>
                      <p:cNvPicPr/>
                      <p:nvPr/>
                    </p:nvPicPr>
                    <p:blipFill>
                      <a:blip r:embed="rId7"/>
                      <a:stretch>
                        <a:fillRect/>
                      </a:stretch>
                    </p:blipFill>
                    <p:spPr>
                      <a:xfrm>
                        <a:off x="4704823" y="1529080"/>
                        <a:ext cx="190500" cy="379413"/>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4D778061-A7E8-4D43-2EDD-C847D397EF70}"/>
              </a:ext>
            </a:extLst>
          </p:cNvPr>
          <p:cNvGraphicFramePr>
            <a:graphicFrameLocks noChangeAspect="1"/>
          </p:cNvGraphicFramePr>
          <p:nvPr>
            <p:extLst>
              <p:ext uri="{D42A27DB-BD31-4B8C-83A1-F6EECF244321}">
                <p14:modId xmlns:p14="http://schemas.microsoft.com/office/powerpoint/2010/main" val="1992174799"/>
              </p:ext>
            </p:extLst>
          </p:nvPr>
        </p:nvGraphicFramePr>
        <p:xfrm>
          <a:off x="5852056" y="1537018"/>
          <a:ext cx="287337" cy="379412"/>
        </p:xfrm>
        <a:graphic>
          <a:graphicData uri="http://schemas.openxmlformats.org/presentationml/2006/ole">
            <mc:AlternateContent xmlns:mc="http://schemas.openxmlformats.org/markup-compatibility/2006">
              <mc:Choice xmlns:v="urn:schemas-microsoft-com:vml" Requires="v">
                <p:oleObj name="AxMath" r:id="rId8" imgW="287280" imgH="379080" progId="Equation.AxMath">
                  <p:embed/>
                </p:oleObj>
              </mc:Choice>
              <mc:Fallback>
                <p:oleObj name="AxMath" r:id="rId8" imgW="287280" imgH="379080" progId="Equation.AxMath">
                  <p:embed/>
                  <p:pic>
                    <p:nvPicPr>
                      <p:cNvPr id="7" name="对象 6">
                        <a:extLst>
                          <a:ext uri="{FF2B5EF4-FFF2-40B4-BE49-F238E27FC236}">
                            <a16:creationId xmlns:a16="http://schemas.microsoft.com/office/drawing/2014/main" id="{D1781A31-FC72-614A-F44B-363E901AE2E7}"/>
                          </a:ext>
                        </a:extLst>
                      </p:cNvPr>
                      <p:cNvPicPr/>
                      <p:nvPr/>
                    </p:nvPicPr>
                    <p:blipFill>
                      <a:blip r:embed="rId9"/>
                      <a:stretch>
                        <a:fillRect/>
                      </a:stretch>
                    </p:blipFill>
                    <p:spPr>
                      <a:xfrm>
                        <a:off x="5852056" y="1537018"/>
                        <a:ext cx="287337" cy="3794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6579A5E3-20C7-F6A3-A00B-BC2CD764D888}"/>
              </a:ext>
            </a:extLst>
          </p:cNvPr>
          <p:cNvGraphicFramePr>
            <a:graphicFrameLocks noChangeAspect="1"/>
          </p:cNvGraphicFramePr>
          <p:nvPr>
            <p:extLst>
              <p:ext uri="{D42A27DB-BD31-4B8C-83A1-F6EECF244321}">
                <p14:modId xmlns:p14="http://schemas.microsoft.com/office/powerpoint/2010/main" val="1015264682"/>
              </p:ext>
            </p:extLst>
          </p:nvPr>
        </p:nvGraphicFramePr>
        <p:xfrm>
          <a:off x="2994025" y="1529080"/>
          <a:ext cx="250825" cy="379413"/>
        </p:xfrm>
        <a:graphic>
          <a:graphicData uri="http://schemas.openxmlformats.org/presentationml/2006/ole">
            <mc:AlternateContent xmlns:mc="http://schemas.openxmlformats.org/markup-compatibility/2006">
              <mc:Choice xmlns:v="urn:schemas-microsoft-com:vml" Requires="v">
                <p:oleObj name="AxMath" r:id="rId10" imgW="250920" imgH="379080" progId="Equation.AxMath">
                  <p:embed/>
                </p:oleObj>
              </mc:Choice>
              <mc:Fallback>
                <p:oleObj name="AxMath" r:id="rId10" imgW="250920" imgH="379080" progId="Equation.AxMath">
                  <p:embed/>
                  <p:pic>
                    <p:nvPicPr>
                      <p:cNvPr id="8" name="对象 7">
                        <a:extLst>
                          <a:ext uri="{FF2B5EF4-FFF2-40B4-BE49-F238E27FC236}">
                            <a16:creationId xmlns:a16="http://schemas.microsoft.com/office/drawing/2014/main" id="{4D778061-A7E8-4D43-2EDD-C847D397EF70}"/>
                          </a:ext>
                        </a:extLst>
                      </p:cNvPr>
                      <p:cNvPicPr/>
                      <p:nvPr/>
                    </p:nvPicPr>
                    <p:blipFill>
                      <a:blip r:embed="rId11"/>
                      <a:stretch>
                        <a:fillRect/>
                      </a:stretch>
                    </p:blipFill>
                    <p:spPr>
                      <a:xfrm>
                        <a:off x="2994025" y="1529080"/>
                        <a:ext cx="250825" cy="37941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4F5D25E6-4A59-AE5D-FFA1-ED79D9594F15}"/>
              </a:ext>
            </a:extLst>
          </p:cNvPr>
          <p:cNvGraphicFramePr>
            <a:graphicFrameLocks noChangeAspect="1"/>
          </p:cNvGraphicFramePr>
          <p:nvPr>
            <p:extLst>
              <p:ext uri="{D42A27DB-BD31-4B8C-83A1-F6EECF244321}">
                <p14:modId xmlns:p14="http://schemas.microsoft.com/office/powerpoint/2010/main" val="3674686908"/>
              </p:ext>
            </p:extLst>
          </p:nvPr>
        </p:nvGraphicFramePr>
        <p:xfrm>
          <a:off x="3212570" y="2292985"/>
          <a:ext cx="6694487" cy="836613"/>
        </p:xfrm>
        <a:graphic>
          <a:graphicData uri="http://schemas.openxmlformats.org/presentationml/2006/ole">
            <mc:AlternateContent xmlns:mc="http://schemas.openxmlformats.org/markup-compatibility/2006">
              <mc:Choice xmlns:v="urn:schemas-microsoft-com:vml" Requires="v">
                <p:oleObj name="AxMath" r:id="rId12" imgW="6694920" imgH="835920" progId="Equation.AxMath">
                  <p:embed/>
                </p:oleObj>
              </mc:Choice>
              <mc:Fallback>
                <p:oleObj name="AxMath" r:id="rId12" imgW="6694920" imgH="835920" progId="Equation.AxMath">
                  <p:embed/>
                  <p:pic>
                    <p:nvPicPr>
                      <p:cNvPr id="9" name="对象 8">
                        <a:extLst>
                          <a:ext uri="{FF2B5EF4-FFF2-40B4-BE49-F238E27FC236}">
                            <a16:creationId xmlns:a16="http://schemas.microsoft.com/office/drawing/2014/main" id="{6579A5E3-20C7-F6A3-A00B-BC2CD764D888}"/>
                          </a:ext>
                        </a:extLst>
                      </p:cNvPr>
                      <p:cNvPicPr/>
                      <p:nvPr/>
                    </p:nvPicPr>
                    <p:blipFill>
                      <a:blip r:embed="rId13"/>
                      <a:stretch>
                        <a:fillRect/>
                      </a:stretch>
                    </p:blipFill>
                    <p:spPr>
                      <a:xfrm>
                        <a:off x="3212570" y="2292985"/>
                        <a:ext cx="6694487" cy="83661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E43C620-B409-9635-4D93-D134C56CC507}"/>
              </a:ext>
            </a:extLst>
          </p:cNvPr>
          <p:cNvGraphicFramePr>
            <a:graphicFrameLocks noChangeAspect="1"/>
          </p:cNvGraphicFramePr>
          <p:nvPr>
            <p:extLst>
              <p:ext uri="{D42A27DB-BD31-4B8C-83A1-F6EECF244321}">
                <p14:modId xmlns:p14="http://schemas.microsoft.com/office/powerpoint/2010/main" val="3135270512"/>
              </p:ext>
            </p:extLst>
          </p:nvPr>
        </p:nvGraphicFramePr>
        <p:xfrm>
          <a:off x="8007884" y="1495743"/>
          <a:ext cx="2032000" cy="398462"/>
        </p:xfrm>
        <a:graphic>
          <a:graphicData uri="http://schemas.openxmlformats.org/presentationml/2006/ole">
            <mc:AlternateContent xmlns:mc="http://schemas.openxmlformats.org/markup-compatibility/2006">
              <mc:Choice xmlns:v="urn:schemas-microsoft-com:vml" Requires="v">
                <p:oleObj name="AxMath" r:id="rId14" imgW="2031840" imgH="397800" progId="Equation.AxMath">
                  <p:embed/>
                </p:oleObj>
              </mc:Choice>
              <mc:Fallback>
                <p:oleObj name="AxMath" r:id="rId14" imgW="2031840" imgH="397800" progId="Equation.AxMath">
                  <p:embed/>
                  <p:pic>
                    <p:nvPicPr>
                      <p:cNvPr id="9" name="对象 8">
                        <a:extLst>
                          <a:ext uri="{FF2B5EF4-FFF2-40B4-BE49-F238E27FC236}">
                            <a16:creationId xmlns:a16="http://schemas.microsoft.com/office/drawing/2014/main" id="{6579A5E3-20C7-F6A3-A00B-BC2CD764D888}"/>
                          </a:ext>
                        </a:extLst>
                      </p:cNvPr>
                      <p:cNvPicPr/>
                      <p:nvPr/>
                    </p:nvPicPr>
                    <p:blipFill>
                      <a:blip r:embed="rId15"/>
                      <a:stretch>
                        <a:fillRect/>
                      </a:stretch>
                    </p:blipFill>
                    <p:spPr>
                      <a:xfrm>
                        <a:off x="8007884" y="1495743"/>
                        <a:ext cx="2032000" cy="398462"/>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6E6FDAEC-EA14-5ED0-EDFA-795F92765917}"/>
              </a:ext>
            </a:extLst>
          </p:cNvPr>
          <p:cNvGraphicFramePr>
            <a:graphicFrameLocks noChangeAspect="1"/>
          </p:cNvGraphicFramePr>
          <p:nvPr>
            <p:extLst>
              <p:ext uri="{D42A27DB-BD31-4B8C-83A1-F6EECF244321}">
                <p14:modId xmlns:p14="http://schemas.microsoft.com/office/powerpoint/2010/main" val="3686207776"/>
              </p:ext>
            </p:extLst>
          </p:nvPr>
        </p:nvGraphicFramePr>
        <p:xfrm>
          <a:off x="3440113" y="1921193"/>
          <a:ext cx="357187" cy="381000"/>
        </p:xfrm>
        <a:graphic>
          <a:graphicData uri="http://schemas.openxmlformats.org/presentationml/2006/ole">
            <mc:AlternateContent xmlns:mc="http://schemas.openxmlformats.org/markup-compatibility/2006">
              <mc:Choice xmlns:v="urn:schemas-microsoft-com:vml" Requires="v">
                <p:oleObj name="AxMath" r:id="rId16" imgW="356400" imgH="380520" progId="Equation.AxMath">
                  <p:embed/>
                </p:oleObj>
              </mc:Choice>
              <mc:Fallback>
                <p:oleObj name="AxMath" r:id="rId16" imgW="356400" imgH="380520" progId="Equation.AxMath">
                  <p:embed/>
                  <p:pic>
                    <p:nvPicPr>
                      <p:cNvPr id="11" name="对象 10">
                        <a:extLst>
                          <a:ext uri="{FF2B5EF4-FFF2-40B4-BE49-F238E27FC236}">
                            <a16:creationId xmlns:a16="http://schemas.microsoft.com/office/drawing/2014/main" id="{0E43C620-B409-9635-4D93-D134C56CC507}"/>
                          </a:ext>
                        </a:extLst>
                      </p:cNvPr>
                      <p:cNvPicPr/>
                      <p:nvPr/>
                    </p:nvPicPr>
                    <p:blipFill>
                      <a:blip r:embed="rId17"/>
                      <a:stretch>
                        <a:fillRect/>
                      </a:stretch>
                    </p:blipFill>
                    <p:spPr>
                      <a:xfrm>
                        <a:off x="3440113" y="1921193"/>
                        <a:ext cx="357187" cy="381000"/>
                      </a:xfrm>
                      <a:prstGeom prst="rect">
                        <a:avLst/>
                      </a:prstGeom>
                    </p:spPr>
                  </p:pic>
                </p:oleObj>
              </mc:Fallback>
            </mc:AlternateContent>
          </a:graphicData>
        </a:graphic>
      </p:graphicFrame>
      <p:sp>
        <p:nvSpPr>
          <p:cNvPr id="13" name="矩形 12">
            <a:extLst>
              <a:ext uri="{FF2B5EF4-FFF2-40B4-BE49-F238E27FC236}">
                <a16:creationId xmlns:a16="http://schemas.microsoft.com/office/drawing/2014/main" id="{83DE3963-F0B1-78FB-95FF-A2DF78751319}"/>
              </a:ext>
            </a:extLst>
          </p:cNvPr>
          <p:cNvSpPr/>
          <p:nvPr/>
        </p:nvSpPr>
        <p:spPr>
          <a:xfrm>
            <a:off x="1086906" y="3210302"/>
            <a:ext cx="1603907" cy="398827"/>
          </a:xfrm>
          <a:prstGeom prst="rect">
            <a:avLst/>
          </a:prstGeom>
        </p:spPr>
        <p:txBody>
          <a:bodyPr wrap="square">
            <a:spAutoFit/>
          </a:bodyPr>
          <a:lstStyle/>
          <a:p>
            <a:pPr algn="just" hangingPunct="0">
              <a:lnSpc>
                <a:spcPct val="130000"/>
              </a:lnSpc>
              <a:spcAft>
                <a:spcPts val="6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边际损失函数</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graphicFrame>
        <p:nvGraphicFramePr>
          <p:cNvPr id="24" name="对象 23">
            <a:extLst>
              <a:ext uri="{FF2B5EF4-FFF2-40B4-BE49-F238E27FC236}">
                <a16:creationId xmlns:a16="http://schemas.microsoft.com/office/drawing/2014/main" id="{7B943B56-8164-C5A8-F86F-F82295AD2BD7}"/>
              </a:ext>
            </a:extLst>
          </p:cNvPr>
          <p:cNvGraphicFramePr>
            <a:graphicFrameLocks noChangeAspect="1"/>
          </p:cNvGraphicFramePr>
          <p:nvPr>
            <p:extLst>
              <p:ext uri="{D42A27DB-BD31-4B8C-83A1-F6EECF244321}">
                <p14:modId xmlns:p14="http://schemas.microsoft.com/office/powerpoint/2010/main" val="2131510292"/>
              </p:ext>
            </p:extLst>
          </p:nvPr>
        </p:nvGraphicFramePr>
        <p:xfrm>
          <a:off x="3214160" y="3229827"/>
          <a:ext cx="5667375" cy="438150"/>
        </p:xfrm>
        <a:graphic>
          <a:graphicData uri="http://schemas.openxmlformats.org/presentationml/2006/ole">
            <mc:AlternateContent xmlns:mc="http://schemas.openxmlformats.org/markup-compatibility/2006">
              <mc:Choice xmlns:v="urn:schemas-microsoft-com:vml" Requires="v">
                <p:oleObj name="AxMath" r:id="rId18" imgW="5666760" imgH="437760" progId="Equation.AxMath">
                  <p:embed/>
                </p:oleObj>
              </mc:Choice>
              <mc:Fallback>
                <p:oleObj name="AxMath" r:id="rId18" imgW="5666760" imgH="437760" progId="Equation.AxMath">
                  <p:embed/>
                  <p:pic>
                    <p:nvPicPr>
                      <p:cNvPr id="10" name="对象 9">
                        <a:extLst>
                          <a:ext uri="{FF2B5EF4-FFF2-40B4-BE49-F238E27FC236}">
                            <a16:creationId xmlns:a16="http://schemas.microsoft.com/office/drawing/2014/main" id="{4F5D25E6-4A59-AE5D-FFA1-ED79D9594F15}"/>
                          </a:ext>
                        </a:extLst>
                      </p:cNvPr>
                      <p:cNvPicPr/>
                      <p:nvPr/>
                    </p:nvPicPr>
                    <p:blipFill>
                      <a:blip r:embed="rId19"/>
                      <a:stretch>
                        <a:fillRect/>
                      </a:stretch>
                    </p:blipFill>
                    <p:spPr>
                      <a:xfrm>
                        <a:off x="3214160" y="3229827"/>
                        <a:ext cx="5667375" cy="438150"/>
                      </a:xfrm>
                      <a:prstGeom prst="rect">
                        <a:avLst/>
                      </a:prstGeom>
                    </p:spPr>
                  </p:pic>
                </p:oleObj>
              </mc:Fallback>
            </mc:AlternateContent>
          </a:graphicData>
        </a:graphic>
      </p:graphicFrame>
      <p:sp>
        <p:nvSpPr>
          <p:cNvPr id="25" name="矩形 24">
            <a:extLst>
              <a:ext uri="{FF2B5EF4-FFF2-40B4-BE49-F238E27FC236}">
                <a16:creationId xmlns:a16="http://schemas.microsoft.com/office/drawing/2014/main" id="{4CE58CC5-2E66-F649-57C6-2D26CB0012B5}"/>
              </a:ext>
            </a:extLst>
          </p:cNvPr>
          <p:cNvSpPr/>
          <p:nvPr/>
        </p:nvSpPr>
        <p:spPr>
          <a:xfrm>
            <a:off x="1086906" y="3792128"/>
            <a:ext cx="1907119" cy="398827"/>
          </a:xfrm>
          <a:prstGeom prst="rect">
            <a:avLst/>
          </a:prstGeom>
        </p:spPr>
        <p:txBody>
          <a:bodyPr wrap="square">
            <a:spAutoFit/>
          </a:bodyPr>
          <a:lstStyle/>
          <a:p>
            <a:pPr algn="just" hangingPunct="0">
              <a:lnSpc>
                <a:spcPct val="130000"/>
              </a:lnSpc>
              <a:spcAft>
                <a:spcPts val="6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交叉熵损失函数</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graphicFrame>
        <p:nvGraphicFramePr>
          <p:cNvPr id="29" name="对象 28">
            <a:extLst>
              <a:ext uri="{FF2B5EF4-FFF2-40B4-BE49-F238E27FC236}">
                <a16:creationId xmlns:a16="http://schemas.microsoft.com/office/drawing/2014/main" id="{E2676DBE-8444-28E8-9A75-07B725080CC1}"/>
              </a:ext>
            </a:extLst>
          </p:cNvPr>
          <p:cNvGraphicFramePr>
            <a:graphicFrameLocks noChangeAspect="1"/>
          </p:cNvGraphicFramePr>
          <p:nvPr>
            <p:extLst>
              <p:ext uri="{D42A27DB-BD31-4B8C-83A1-F6EECF244321}">
                <p14:modId xmlns:p14="http://schemas.microsoft.com/office/powerpoint/2010/main" val="1631395195"/>
              </p:ext>
            </p:extLst>
          </p:nvPr>
        </p:nvGraphicFramePr>
        <p:xfrm>
          <a:off x="3253848" y="3739359"/>
          <a:ext cx="406400" cy="381000"/>
        </p:xfrm>
        <a:graphic>
          <a:graphicData uri="http://schemas.openxmlformats.org/presentationml/2006/ole">
            <mc:AlternateContent xmlns:mc="http://schemas.openxmlformats.org/markup-compatibility/2006">
              <mc:Choice xmlns:v="urn:schemas-microsoft-com:vml" Requires="v">
                <p:oleObj name="AxMath" r:id="rId20" imgW="406440" imgH="380520" progId="Equation.AxMath">
                  <p:embed/>
                </p:oleObj>
              </mc:Choice>
              <mc:Fallback>
                <p:oleObj name="AxMath" r:id="rId20" imgW="406440" imgH="380520" progId="Equation.AxMath">
                  <p:embed/>
                  <p:pic>
                    <p:nvPicPr>
                      <p:cNvPr id="0" name=""/>
                      <p:cNvPicPr/>
                      <p:nvPr/>
                    </p:nvPicPr>
                    <p:blipFill>
                      <a:blip r:embed="rId21"/>
                      <a:stretch>
                        <a:fillRect/>
                      </a:stretch>
                    </p:blipFill>
                    <p:spPr>
                      <a:xfrm>
                        <a:off x="3253848" y="3739359"/>
                        <a:ext cx="406400" cy="381000"/>
                      </a:xfrm>
                      <a:prstGeom prst="rect">
                        <a:avLst/>
                      </a:prstGeom>
                    </p:spPr>
                  </p:pic>
                </p:oleObj>
              </mc:Fallback>
            </mc:AlternateContent>
          </a:graphicData>
        </a:graphic>
      </p:graphicFrame>
      <p:sp>
        <p:nvSpPr>
          <p:cNvPr id="30" name="矩形 29">
            <a:extLst>
              <a:ext uri="{FF2B5EF4-FFF2-40B4-BE49-F238E27FC236}">
                <a16:creationId xmlns:a16="http://schemas.microsoft.com/office/drawing/2014/main" id="{13E1FE16-21DE-D206-40ED-BC1E18A954CB}"/>
              </a:ext>
            </a:extLst>
          </p:cNvPr>
          <p:cNvSpPr/>
          <p:nvPr/>
        </p:nvSpPr>
        <p:spPr>
          <a:xfrm>
            <a:off x="3660248" y="3714417"/>
            <a:ext cx="4010553" cy="398827"/>
          </a:xfrm>
          <a:prstGeom prst="rect">
            <a:avLst/>
          </a:prstGeom>
        </p:spPr>
        <p:txBody>
          <a:bodyPr wrap="square">
            <a:spAutoFit/>
          </a:bodyPr>
          <a:lstStyle/>
          <a:p>
            <a:pPr algn="just" hangingPunct="0">
              <a:lnSpc>
                <a:spcPct val="130000"/>
              </a:lnSpc>
              <a:spcAft>
                <a:spcPts val="600"/>
              </a:spcAft>
            </a:pP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类   中距离       最近的原型</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graphicFrame>
        <p:nvGraphicFramePr>
          <p:cNvPr id="31" name="对象 30">
            <a:extLst>
              <a:ext uri="{FF2B5EF4-FFF2-40B4-BE49-F238E27FC236}">
                <a16:creationId xmlns:a16="http://schemas.microsoft.com/office/drawing/2014/main" id="{9A900679-9057-E1AF-2AF0-C0863B0474BB}"/>
              </a:ext>
            </a:extLst>
          </p:cNvPr>
          <p:cNvGraphicFramePr>
            <a:graphicFrameLocks noChangeAspect="1"/>
          </p:cNvGraphicFramePr>
          <p:nvPr>
            <p:extLst>
              <p:ext uri="{D42A27DB-BD31-4B8C-83A1-F6EECF244321}">
                <p14:modId xmlns:p14="http://schemas.microsoft.com/office/powerpoint/2010/main" val="1432957579"/>
              </p:ext>
            </p:extLst>
          </p:nvPr>
        </p:nvGraphicFramePr>
        <p:xfrm>
          <a:off x="5477939" y="3759154"/>
          <a:ext cx="547687" cy="393700"/>
        </p:xfrm>
        <a:graphic>
          <a:graphicData uri="http://schemas.openxmlformats.org/presentationml/2006/ole">
            <mc:AlternateContent xmlns:mc="http://schemas.openxmlformats.org/markup-compatibility/2006">
              <mc:Choice xmlns:v="urn:schemas-microsoft-com:vml" Requires="v">
                <p:oleObj name="AxMath" r:id="rId22" imgW="547920" imgH="394200" progId="Equation.AxMath">
                  <p:embed/>
                </p:oleObj>
              </mc:Choice>
              <mc:Fallback>
                <p:oleObj name="AxMath" r:id="rId22" imgW="547920" imgH="394200" progId="Equation.AxMath">
                  <p:embed/>
                  <p:pic>
                    <p:nvPicPr>
                      <p:cNvPr id="0" name=""/>
                      <p:cNvPicPr/>
                      <p:nvPr/>
                    </p:nvPicPr>
                    <p:blipFill>
                      <a:blip r:embed="rId23"/>
                      <a:stretch>
                        <a:fillRect/>
                      </a:stretch>
                    </p:blipFill>
                    <p:spPr>
                      <a:xfrm>
                        <a:off x="5477939" y="3759154"/>
                        <a:ext cx="547687" cy="393700"/>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EB4989FC-C148-C651-AE1A-C939CBD34161}"/>
              </a:ext>
            </a:extLst>
          </p:cNvPr>
          <p:cNvGraphicFramePr>
            <a:graphicFrameLocks noChangeAspect="1"/>
          </p:cNvGraphicFramePr>
          <p:nvPr>
            <p:extLst>
              <p:ext uri="{D42A27DB-BD31-4B8C-83A1-F6EECF244321}">
                <p14:modId xmlns:p14="http://schemas.microsoft.com/office/powerpoint/2010/main" val="1412921264"/>
              </p:ext>
            </p:extLst>
          </p:nvPr>
        </p:nvGraphicFramePr>
        <p:xfrm>
          <a:off x="4571737" y="3766298"/>
          <a:ext cx="192088" cy="379412"/>
        </p:xfrm>
        <a:graphic>
          <a:graphicData uri="http://schemas.openxmlformats.org/presentationml/2006/ole">
            <mc:AlternateContent xmlns:mc="http://schemas.openxmlformats.org/markup-compatibility/2006">
              <mc:Choice xmlns:v="urn:schemas-microsoft-com:vml" Requires="v">
                <p:oleObj name="AxMath" r:id="rId24" imgW="191520" imgH="379080" progId="Equation.AxMath">
                  <p:embed/>
                </p:oleObj>
              </mc:Choice>
              <mc:Fallback>
                <p:oleObj name="AxMath" r:id="rId24" imgW="191520" imgH="379080" progId="Equation.AxMath">
                  <p:embed/>
                  <p:pic>
                    <p:nvPicPr>
                      <p:cNvPr id="31" name="对象 30">
                        <a:extLst>
                          <a:ext uri="{FF2B5EF4-FFF2-40B4-BE49-F238E27FC236}">
                            <a16:creationId xmlns:a16="http://schemas.microsoft.com/office/drawing/2014/main" id="{9A900679-9057-E1AF-2AF0-C0863B0474BB}"/>
                          </a:ext>
                        </a:extLst>
                      </p:cNvPr>
                      <p:cNvPicPr/>
                      <p:nvPr/>
                    </p:nvPicPr>
                    <p:blipFill>
                      <a:blip r:embed="rId25"/>
                      <a:stretch>
                        <a:fillRect/>
                      </a:stretch>
                    </p:blipFill>
                    <p:spPr>
                      <a:xfrm>
                        <a:off x="4571737" y="3766298"/>
                        <a:ext cx="192088" cy="379412"/>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01C10BE0-1134-5696-A8FF-196AA350B1AD}"/>
              </a:ext>
            </a:extLst>
          </p:cNvPr>
          <p:cNvGraphicFramePr>
            <a:graphicFrameLocks noChangeAspect="1"/>
          </p:cNvGraphicFramePr>
          <p:nvPr>
            <p:extLst>
              <p:ext uri="{D42A27DB-BD31-4B8C-83A1-F6EECF244321}">
                <p14:modId xmlns:p14="http://schemas.microsoft.com/office/powerpoint/2010/main" val="2839168842"/>
              </p:ext>
            </p:extLst>
          </p:nvPr>
        </p:nvGraphicFramePr>
        <p:xfrm>
          <a:off x="3255435" y="4113848"/>
          <a:ext cx="403225" cy="381000"/>
        </p:xfrm>
        <a:graphic>
          <a:graphicData uri="http://schemas.openxmlformats.org/presentationml/2006/ole">
            <mc:AlternateContent xmlns:mc="http://schemas.openxmlformats.org/markup-compatibility/2006">
              <mc:Choice xmlns:v="urn:schemas-microsoft-com:vml" Requires="v">
                <p:oleObj name="AxMath" r:id="rId26" imgW="402480" imgH="380520" progId="Equation.AxMath">
                  <p:embed/>
                </p:oleObj>
              </mc:Choice>
              <mc:Fallback>
                <p:oleObj name="AxMath" r:id="rId26" imgW="402480" imgH="380520" progId="Equation.AxMath">
                  <p:embed/>
                  <p:pic>
                    <p:nvPicPr>
                      <p:cNvPr id="29" name="对象 28">
                        <a:extLst>
                          <a:ext uri="{FF2B5EF4-FFF2-40B4-BE49-F238E27FC236}">
                            <a16:creationId xmlns:a16="http://schemas.microsoft.com/office/drawing/2014/main" id="{E2676DBE-8444-28E8-9A75-07B725080CC1}"/>
                          </a:ext>
                        </a:extLst>
                      </p:cNvPr>
                      <p:cNvPicPr/>
                      <p:nvPr/>
                    </p:nvPicPr>
                    <p:blipFill>
                      <a:blip r:embed="rId27"/>
                      <a:stretch>
                        <a:fillRect/>
                      </a:stretch>
                    </p:blipFill>
                    <p:spPr>
                      <a:xfrm>
                        <a:off x="3255435" y="4113848"/>
                        <a:ext cx="403225" cy="381000"/>
                      </a:xfrm>
                      <a:prstGeom prst="rect">
                        <a:avLst/>
                      </a:prstGeom>
                    </p:spPr>
                  </p:pic>
                </p:oleObj>
              </mc:Fallback>
            </mc:AlternateContent>
          </a:graphicData>
        </a:graphic>
      </p:graphicFrame>
      <p:sp>
        <p:nvSpPr>
          <p:cNvPr id="34" name="矩形 33">
            <a:extLst>
              <a:ext uri="{FF2B5EF4-FFF2-40B4-BE49-F238E27FC236}">
                <a16:creationId xmlns:a16="http://schemas.microsoft.com/office/drawing/2014/main" id="{BCAFBBF9-FFF3-1024-BA6C-E23C0C05508D}"/>
              </a:ext>
            </a:extLst>
          </p:cNvPr>
          <p:cNvSpPr/>
          <p:nvPr/>
        </p:nvSpPr>
        <p:spPr>
          <a:xfrm>
            <a:off x="3660248" y="4080600"/>
            <a:ext cx="5311776" cy="398827"/>
          </a:xfrm>
          <a:prstGeom prst="rect">
            <a:avLst/>
          </a:prstGeom>
        </p:spPr>
        <p:txBody>
          <a:bodyPr wrap="square">
            <a:spAutoFit/>
          </a:bodyPr>
          <a:lstStyle/>
          <a:p>
            <a:pPr algn="just" hangingPunct="0">
              <a:lnSpc>
                <a:spcPct val="130000"/>
              </a:lnSpc>
              <a:spcAft>
                <a:spcPts val="600"/>
              </a:spcAft>
            </a:pP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距离类   最近的类   中距离       最近的原型</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graphicFrame>
        <p:nvGraphicFramePr>
          <p:cNvPr id="35" name="对象 34">
            <a:extLst>
              <a:ext uri="{FF2B5EF4-FFF2-40B4-BE49-F238E27FC236}">
                <a16:creationId xmlns:a16="http://schemas.microsoft.com/office/drawing/2014/main" id="{32DCB4F6-23F6-827F-4741-154D107F6201}"/>
              </a:ext>
            </a:extLst>
          </p:cNvPr>
          <p:cNvGraphicFramePr>
            <a:graphicFrameLocks noChangeAspect="1"/>
          </p:cNvGraphicFramePr>
          <p:nvPr>
            <p:extLst>
              <p:ext uri="{D42A27DB-BD31-4B8C-83A1-F6EECF244321}">
                <p14:modId xmlns:p14="http://schemas.microsoft.com/office/powerpoint/2010/main" val="1360059100"/>
              </p:ext>
            </p:extLst>
          </p:nvPr>
        </p:nvGraphicFramePr>
        <p:xfrm>
          <a:off x="5046401" y="4121711"/>
          <a:ext cx="192088" cy="379412"/>
        </p:xfrm>
        <a:graphic>
          <a:graphicData uri="http://schemas.openxmlformats.org/presentationml/2006/ole">
            <mc:AlternateContent xmlns:mc="http://schemas.openxmlformats.org/markup-compatibility/2006">
              <mc:Choice xmlns:v="urn:schemas-microsoft-com:vml" Requires="v">
                <p:oleObj name="AxMath" r:id="rId28" imgW="191520" imgH="379080" progId="Equation.AxMath">
                  <p:embed/>
                </p:oleObj>
              </mc:Choice>
              <mc:Fallback>
                <p:oleObj name="AxMath" r:id="rId28" imgW="191520" imgH="379080" progId="Equation.AxMath">
                  <p:embed/>
                  <p:pic>
                    <p:nvPicPr>
                      <p:cNvPr id="32" name="对象 31">
                        <a:extLst>
                          <a:ext uri="{FF2B5EF4-FFF2-40B4-BE49-F238E27FC236}">
                            <a16:creationId xmlns:a16="http://schemas.microsoft.com/office/drawing/2014/main" id="{EB4989FC-C148-C651-AE1A-C939CBD34161}"/>
                          </a:ext>
                        </a:extLst>
                      </p:cNvPr>
                      <p:cNvPicPr/>
                      <p:nvPr/>
                    </p:nvPicPr>
                    <p:blipFill>
                      <a:blip r:embed="rId25"/>
                      <a:stretch>
                        <a:fillRect/>
                      </a:stretch>
                    </p:blipFill>
                    <p:spPr>
                      <a:xfrm>
                        <a:off x="5046401" y="4121711"/>
                        <a:ext cx="192088" cy="379412"/>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E4385BB8-D708-B50D-9B22-8778AA90700B}"/>
              </a:ext>
            </a:extLst>
          </p:cNvPr>
          <p:cNvGraphicFramePr>
            <a:graphicFrameLocks noChangeAspect="1"/>
          </p:cNvGraphicFramePr>
          <p:nvPr>
            <p:extLst>
              <p:ext uri="{D42A27DB-BD31-4B8C-83A1-F6EECF244321}">
                <p14:modId xmlns:p14="http://schemas.microsoft.com/office/powerpoint/2010/main" val="3312976392"/>
              </p:ext>
            </p:extLst>
          </p:nvPr>
        </p:nvGraphicFramePr>
        <p:xfrm>
          <a:off x="6224325" y="4122315"/>
          <a:ext cx="184150" cy="379412"/>
        </p:xfrm>
        <a:graphic>
          <a:graphicData uri="http://schemas.openxmlformats.org/presentationml/2006/ole">
            <mc:AlternateContent xmlns:mc="http://schemas.openxmlformats.org/markup-compatibility/2006">
              <mc:Choice xmlns:v="urn:schemas-microsoft-com:vml" Requires="v">
                <p:oleObj name="AxMath" r:id="rId29" imgW="184680" imgH="379080" progId="Equation.AxMath">
                  <p:embed/>
                </p:oleObj>
              </mc:Choice>
              <mc:Fallback>
                <p:oleObj name="AxMath" r:id="rId29" imgW="184680" imgH="379080" progId="Equation.AxMath">
                  <p:embed/>
                  <p:pic>
                    <p:nvPicPr>
                      <p:cNvPr id="35" name="对象 34">
                        <a:extLst>
                          <a:ext uri="{FF2B5EF4-FFF2-40B4-BE49-F238E27FC236}">
                            <a16:creationId xmlns:a16="http://schemas.microsoft.com/office/drawing/2014/main" id="{32DCB4F6-23F6-827F-4741-154D107F6201}"/>
                          </a:ext>
                        </a:extLst>
                      </p:cNvPr>
                      <p:cNvPicPr/>
                      <p:nvPr/>
                    </p:nvPicPr>
                    <p:blipFill>
                      <a:blip r:embed="rId30"/>
                      <a:stretch>
                        <a:fillRect/>
                      </a:stretch>
                    </p:blipFill>
                    <p:spPr>
                      <a:xfrm>
                        <a:off x="6224325" y="4122315"/>
                        <a:ext cx="184150" cy="379412"/>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30695DF0-061E-196D-177D-E06E6DFBD5C6}"/>
              </a:ext>
            </a:extLst>
          </p:cNvPr>
          <p:cNvGraphicFramePr>
            <a:graphicFrameLocks noChangeAspect="1"/>
          </p:cNvGraphicFramePr>
          <p:nvPr>
            <p:extLst>
              <p:ext uri="{D42A27DB-BD31-4B8C-83A1-F6EECF244321}">
                <p14:modId xmlns:p14="http://schemas.microsoft.com/office/powerpoint/2010/main" val="2002356525"/>
              </p:ext>
            </p:extLst>
          </p:nvPr>
        </p:nvGraphicFramePr>
        <p:xfrm>
          <a:off x="7140048" y="4123305"/>
          <a:ext cx="547687" cy="393700"/>
        </p:xfrm>
        <a:graphic>
          <a:graphicData uri="http://schemas.openxmlformats.org/presentationml/2006/ole">
            <mc:AlternateContent xmlns:mc="http://schemas.openxmlformats.org/markup-compatibility/2006">
              <mc:Choice xmlns:v="urn:schemas-microsoft-com:vml" Requires="v">
                <p:oleObj name="AxMath" r:id="rId31" imgW="547920" imgH="394200" progId="Equation.AxMath">
                  <p:embed/>
                </p:oleObj>
              </mc:Choice>
              <mc:Fallback>
                <p:oleObj name="AxMath" r:id="rId31" imgW="547920" imgH="394200" progId="Equation.AxMath">
                  <p:embed/>
                  <p:pic>
                    <p:nvPicPr>
                      <p:cNvPr id="31" name="对象 30">
                        <a:extLst>
                          <a:ext uri="{FF2B5EF4-FFF2-40B4-BE49-F238E27FC236}">
                            <a16:creationId xmlns:a16="http://schemas.microsoft.com/office/drawing/2014/main" id="{9A900679-9057-E1AF-2AF0-C0863B0474BB}"/>
                          </a:ext>
                        </a:extLst>
                      </p:cNvPr>
                      <p:cNvPicPr/>
                      <p:nvPr/>
                    </p:nvPicPr>
                    <p:blipFill>
                      <a:blip r:embed="rId23"/>
                      <a:stretch>
                        <a:fillRect/>
                      </a:stretch>
                    </p:blipFill>
                    <p:spPr>
                      <a:xfrm>
                        <a:off x="7140048" y="4123305"/>
                        <a:ext cx="547687" cy="393700"/>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A03C0806-B9E6-CCA4-20D9-D96961B8CA0B}"/>
              </a:ext>
            </a:extLst>
          </p:cNvPr>
          <p:cNvGraphicFramePr>
            <a:graphicFrameLocks noChangeAspect="1"/>
          </p:cNvGraphicFramePr>
          <p:nvPr>
            <p:extLst>
              <p:ext uri="{D42A27DB-BD31-4B8C-83A1-F6EECF244321}">
                <p14:modId xmlns:p14="http://schemas.microsoft.com/office/powerpoint/2010/main" val="690546397"/>
              </p:ext>
            </p:extLst>
          </p:nvPr>
        </p:nvGraphicFramePr>
        <p:xfrm>
          <a:off x="3214160" y="3630597"/>
          <a:ext cx="5927725" cy="2328863"/>
        </p:xfrm>
        <a:graphic>
          <a:graphicData uri="http://schemas.openxmlformats.org/presentationml/2006/ole">
            <mc:AlternateContent xmlns:mc="http://schemas.openxmlformats.org/markup-compatibility/2006">
              <mc:Choice xmlns:v="urn:schemas-microsoft-com:vml" Requires="v">
                <p:oleObj name="AxMath" r:id="rId32" imgW="5927400" imgH="2328120" progId="Equation.AxMath">
                  <p:embed/>
                </p:oleObj>
              </mc:Choice>
              <mc:Fallback>
                <p:oleObj name="AxMath" r:id="rId32" imgW="5927400" imgH="2328120" progId="Equation.AxMath">
                  <p:embed/>
                  <p:pic>
                    <p:nvPicPr>
                      <p:cNvPr id="24" name="对象 23">
                        <a:extLst>
                          <a:ext uri="{FF2B5EF4-FFF2-40B4-BE49-F238E27FC236}">
                            <a16:creationId xmlns:a16="http://schemas.microsoft.com/office/drawing/2014/main" id="{7B943B56-8164-C5A8-F86F-F82295AD2BD7}"/>
                          </a:ext>
                        </a:extLst>
                      </p:cNvPr>
                      <p:cNvPicPr/>
                      <p:nvPr/>
                    </p:nvPicPr>
                    <p:blipFill>
                      <a:blip r:embed="rId33"/>
                      <a:stretch>
                        <a:fillRect/>
                      </a:stretch>
                    </p:blipFill>
                    <p:spPr>
                      <a:xfrm>
                        <a:off x="3214160" y="3630597"/>
                        <a:ext cx="5927725" cy="2328863"/>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82A41264-171E-F06E-023D-89741164CB20}"/>
              </a:ext>
            </a:extLst>
          </p:cNvPr>
          <p:cNvSpPr txBox="1"/>
          <p:nvPr/>
        </p:nvSpPr>
        <p:spPr>
          <a:xfrm>
            <a:off x="695999" y="5931459"/>
            <a:ext cx="10800000" cy="555793"/>
          </a:xfrm>
          <a:prstGeom prst="rect">
            <a:avLst/>
          </a:prstGeom>
          <a:noFill/>
        </p:spPr>
        <p:txBody>
          <a:bodyPr wrap="square" rtlCol="0">
            <a:spAutoFit/>
          </a:bodyPr>
          <a:lstStyle/>
          <a:p>
            <a:pPr algn="just">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[11] Yang, Hong-Ming, et al. "Robust classification with convolutional prototype learning." </a:t>
            </a:r>
            <a:r>
              <a:rPr kumimoji="1" lang="en-US" altLang="zh-CN" sz="1200" i="1" dirty="0">
                <a:latin typeface="Source Han Sans SC Normal" panose="020B0400000000000000" pitchFamily="34" charset="-128"/>
                <a:ea typeface="Source Han Sans SC Normal" panose="020B0400000000000000" pitchFamily="34" charset="-128"/>
              </a:rPr>
              <a:t>Proceedings of the IEEE conference on computer vision and pattern recognition</a:t>
            </a:r>
            <a:r>
              <a:rPr kumimoji="1" lang="en-US" altLang="zh-CN" sz="1200" dirty="0">
                <a:latin typeface="Source Han Sans SC Normal" panose="020B0400000000000000" pitchFamily="34" charset="-128"/>
                <a:ea typeface="Source Han Sans SC Normal" panose="020B0400000000000000" pitchFamily="34" charset="-128"/>
              </a:rPr>
              <a:t>. 2018.</a:t>
            </a:r>
          </a:p>
        </p:txBody>
      </p:sp>
    </p:spTree>
    <p:extLst>
      <p:ext uri="{BB962C8B-B14F-4D97-AF65-F5344CB8AC3E}">
        <p14:creationId xmlns:p14="http://schemas.microsoft.com/office/powerpoint/2010/main" val="232640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0"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5B83400-0C3E-BBEC-2442-C87FC3D3A866}"/>
              </a:ext>
            </a:extLst>
          </p:cNvPr>
          <p:cNvPicPr>
            <a:picLocks noChangeAspect="1"/>
          </p:cNvPicPr>
          <p:nvPr/>
        </p:nvPicPr>
        <p:blipFill>
          <a:blip r:embed="rId3"/>
          <a:srcRect/>
          <a:stretch/>
        </p:blipFill>
        <p:spPr>
          <a:xfrm>
            <a:off x="6128575" y="999891"/>
            <a:ext cx="5770754" cy="5191330"/>
          </a:xfrm>
          <a:prstGeom prst="rect">
            <a:avLst/>
          </a:prstGeom>
        </p:spPr>
      </p:pic>
      <p:grpSp>
        <p:nvGrpSpPr>
          <p:cNvPr id="12" name="组合 11">
            <a:extLst>
              <a:ext uri="{FF2B5EF4-FFF2-40B4-BE49-F238E27FC236}">
                <a16:creationId xmlns:a16="http://schemas.microsoft.com/office/drawing/2014/main" id="{75DC03CA-0E9A-8389-7E0D-41B5E6C09D79}"/>
              </a:ext>
            </a:extLst>
          </p:cNvPr>
          <p:cNvGrpSpPr/>
          <p:nvPr/>
        </p:nvGrpSpPr>
        <p:grpSpPr>
          <a:xfrm>
            <a:off x="6326409" y="1130096"/>
            <a:ext cx="4850675" cy="4850209"/>
            <a:chOff x="5746750" y="1228068"/>
            <a:chExt cx="4850675" cy="4850209"/>
          </a:xfrm>
        </p:grpSpPr>
        <p:sp>
          <p:nvSpPr>
            <p:cNvPr id="10" name="矩形 9">
              <a:extLst>
                <a:ext uri="{FF2B5EF4-FFF2-40B4-BE49-F238E27FC236}">
                  <a16:creationId xmlns:a16="http://schemas.microsoft.com/office/drawing/2014/main" id="{904C5440-65A4-7A14-71F7-DEA223A8C48B}"/>
                </a:ext>
              </a:extLst>
            </p:cNvPr>
            <p:cNvSpPr/>
            <p:nvPr/>
          </p:nvSpPr>
          <p:spPr>
            <a:xfrm>
              <a:off x="5746750" y="4343077"/>
              <a:ext cx="3115009" cy="173520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BF3C3276-8FE0-5A74-7D07-7A3DA326CCB1}"/>
                </a:ext>
              </a:extLst>
            </p:cNvPr>
            <p:cNvSpPr/>
            <p:nvPr/>
          </p:nvSpPr>
          <p:spPr>
            <a:xfrm rot="5400000">
              <a:off x="8172320" y="1917973"/>
              <a:ext cx="3115009" cy="173520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2FFF7749-D552-81B9-08D6-01D8720253FA}"/>
                </a:ext>
              </a:extLst>
            </p:cNvPr>
            <p:cNvSpPr/>
            <p:nvPr/>
          </p:nvSpPr>
          <p:spPr>
            <a:xfrm>
              <a:off x="8862225" y="4343077"/>
              <a:ext cx="1735200" cy="1735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6"/>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实验评估</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894214"/>
            <a:ext cx="2546247" cy="461665"/>
            <a:chOff x="1128483" y="1344854"/>
            <a:chExt cx="2546247"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2259250"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模型性能评估</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矩形 2">
            <a:extLst>
              <a:ext uri="{FF2B5EF4-FFF2-40B4-BE49-F238E27FC236}">
                <a16:creationId xmlns:a16="http://schemas.microsoft.com/office/drawing/2014/main" id="{07EA2865-6663-C63C-4622-725BCB1FA3C7}"/>
              </a:ext>
            </a:extLst>
          </p:cNvPr>
          <p:cNvSpPr/>
          <p:nvPr/>
        </p:nvSpPr>
        <p:spPr>
          <a:xfrm>
            <a:off x="813123" y="1606595"/>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开放集识别性能</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pic>
        <p:nvPicPr>
          <p:cNvPr id="7" name="图片 6">
            <a:extLst>
              <a:ext uri="{FF2B5EF4-FFF2-40B4-BE49-F238E27FC236}">
                <a16:creationId xmlns:a16="http://schemas.microsoft.com/office/drawing/2014/main" id="{2C7DD50F-B554-7C64-AF03-4566894ABA92}"/>
              </a:ext>
            </a:extLst>
          </p:cNvPr>
          <p:cNvPicPr>
            <a:picLocks noChangeAspect="1"/>
          </p:cNvPicPr>
          <p:nvPr/>
        </p:nvPicPr>
        <p:blipFill>
          <a:blip r:embed="rId7"/>
          <a:stretch>
            <a:fillRect/>
          </a:stretch>
        </p:blipFill>
        <p:spPr>
          <a:xfrm>
            <a:off x="990966" y="2931190"/>
            <a:ext cx="4575852" cy="3358003"/>
          </a:xfrm>
          <a:prstGeom prst="rect">
            <a:avLst/>
          </a:prstGeom>
        </p:spPr>
      </p:pic>
      <p:sp>
        <p:nvSpPr>
          <p:cNvPr id="8" name="矩形 7">
            <a:extLst>
              <a:ext uri="{FF2B5EF4-FFF2-40B4-BE49-F238E27FC236}">
                <a16:creationId xmlns:a16="http://schemas.microsoft.com/office/drawing/2014/main" id="{376E766A-F435-0DC1-4CCF-5791DB1D027B}"/>
              </a:ext>
            </a:extLst>
          </p:cNvPr>
          <p:cNvSpPr/>
          <p:nvPr/>
        </p:nvSpPr>
        <p:spPr>
          <a:xfrm>
            <a:off x="5187550" y="5032489"/>
            <a:ext cx="322343" cy="10657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B352D3BB-D67D-7570-5EB6-67407F40DA41}"/>
              </a:ext>
            </a:extLst>
          </p:cNvPr>
          <p:cNvSpPr txBox="1"/>
          <p:nvPr/>
        </p:nvSpPr>
        <p:spPr>
          <a:xfrm>
            <a:off x="4320296" y="4795473"/>
            <a:ext cx="274435"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18</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0" name="文本框 29">
            <a:extLst>
              <a:ext uri="{FF2B5EF4-FFF2-40B4-BE49-F238E27FC236}">
                <a16:creationId xmlns:a16="http://schemas.microsoft.com/office/drawing/2014/main" id="{C734B86A-F5E2-1AE3-98B5-057E28957C47}"/>
              </a:ext>
            </a:extLst>
          </p:cNvPr>
          <p:cNvSpPr txBox="1"/>
          <p:nvPr/>
        </p:nvSpPr>
        <p:spPr>
          <a:xfrm>
            <a:off x="2690360" y="5129183"/>
            <a:ext cx="274435"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19</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1" name="文本框 30">
            <a:extLst>
              <a:ext uri="{FF2B5EF4-FFF2-40B4-BE49-F238E27FC236}">
                <a16:creationId xmlns:a16="http://schemas.microsoft.com/office/drawing/2014/main" id="{2AE6AEDD-F2A9-A98A-A7AA-0F3C93B24149}"/>
              </a:ext>
            </a:extLst>
          </p:cNvPr>
          <p:cNvSpPr txBox="1"/>
          <p:nvPr/>
        </p:nvSpPr>
        <p:spPr>
          <a:xfrm>
            <a:off x="1665000" y="4267290"/>
            <a:ext cx="274435"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21</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2" name="文本框 31">
            <a:extLst>
              <a:ext uri="{FF2B5EF4-FFF2-40B4-BE49-F238E27FC236}">
                <a16:creationId xmlns:a16="http://schemas.microsoft.com/office/drawing/2014/main" id="{2251FF2B-31C4-CFCA-EEC2-71FD41E2E02A}"/>
              </a:ext>
            </a:extLst>
          </p:cNvPr>
          <p:cNvSpPr txBox="1"/>
          <p:nvPr/>
        </p:nvSpPr>
        <p:spPr>
          <a:xfrm>
            <a:off x="1684972" y="4434737"/>
            <a:ext cx="274434"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20</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3" name="文本框 32">
            <a:extLst>
              <a:ext uri="{FF2B5EF4-FFF2-40B4-BE49-F238E27FC236}">
                <a16:creationId xmlns:a16="http://schemas.microsoft.com/office/drawing/2014/main" id="{F530A612-0B3E-CEFD-FFE3-43478C1663A6}"/>
              </a:ext>
            </a:extLst>
          </p:cNvPr>
          <p:cNvSpPr txBox="1"/>
          <p:nvPr/>
        </p:nvSpPr>
        <p:spPr>
          <a:xfrm>
            <a:off x="3251214" y="3800481"/>
            <a:ext cx="229550" cy="218393"/>
          </a:xfrm>
          <a:prstGeom prst="rect">
            <a:avLst/>
          </a:prstGeom>
          <a:no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9</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4" name="文本框 33">
            <a:extLst>
              <a:ext uri="{FF2B5EF4-FFF2-40B4-BE49-F238E27FC236}">
                <a16:creationId xmlns:a16="http://schemas.microsoft.com/office/drawing/2014/main" id="{E8E65277-6E7E-F3A5-6249-FB27A46DAF72}"/>
              </a:ext>
            </a:extLst>
          </p:cNvPr>
          <p:cNvSpPr txBox="1"/>
          <p:nvPr/>
        </p:nvSpPr>
        <p:spPr>
          <a:xfrm>
            <a:off x="1986459" y="4055677"/>
            <a:ext cx="274435"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24</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5" name="文本框 34">
            <a:extLst>
              <a:ext uri="{FF2B5EF4-FFF2-40B4-BE49-F238E27FC236}">
                <a16:creationId xmlns:a16="http://schemas.microsoft.com/office/drawing/2014/main" id="{8373C91A-8F53-12AC-C975-5B6011E07AAB}"/>
              </a:ext>
            </a:extLst>
          </p:cNvPr>
          <p:cNvSpPr txBox="1"/>
          <p:nvPr/>
        </p:nvSpPr>
        <p:spPr>
          <a:xfrm>
            <a:off x="4712418" y="4396877"/>
            <a:ext cx="274435"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23</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6" name="文本框 35">
            <a:extLst>
              <a:ext uri="{FF2B5EF4-FFF2-40B4-BE49-F238E27FC236}">
                <a16:creationId xmlns:a16="http://schemas.microsoft.com/office/drawing/2014/main" id="{6D6083C9-A726-882E-A6AD-0FEA0D1B2C28}"/>
              </a:ext>
            </a:extLst>
          </p:cNvPr>
          <p:cNvSpPr txBox="1"/>
          <p:nvPr/>
        </p:nvSpPr>
        <p:spPr>
          <a:xfrm>
            <a:off x="4179115" y="4557601"/>
            <a:ext cx="274435"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22</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7" name="文本框 36">
            <a:extLst>
              <a:ext uri="{FF2B5EF4-FFF2-40B4-BE49-F238E27FC236}">
                <a16:creationId xmlns:a16="http://schemas.microsoft.com/office/drawing/2014/main" id="{AB444567-3F7E-8B18-41BE-05A666189BAB}"/>
              </a:ext>
            </a:extLst>
          </p:cNvPr>
          <p:cNvSpPr txBox="1"/>
          <p:nvPr/>
        </p:nvSpPr>
        <p:spPr>
          <a:xfrm>
            <a:off x="2247467" y="5052824"/>
            <a:ext cx="274434"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27</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8" name="文本框 37">
            <a:extLst>
              <a:ext uri="{FF2B5EF4-FFF2-40B4-BE49-F238E27FC236}">
                <a16:creationId xmlns:a16="http://schemas.microsoft.com/office/drawing/2014/main" id="{0AA71A55-7731-9668-DA3A-8C49D9FE55A9}"/>
              </a:ext>
            </a:extLst>
          </p:cNvPr>
          <p:cNvSpPr txBox="1"/>
          <p:nvPr/>
        </p:nvSpPr>
        <p:spPr>
          <a:xfrm>
            <a:off x="2962775" y="3149629"/>
            <a:ext cx="274434"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26</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9" name="文本框 38">
            <a:extLst>
              <a:ext uri="{FF2B5EF4-FFF2-40B4-BE49-F238E27FC236}">
                <a16:creationId xmlns:a16="http://schemas.microsoft.com/office/drawing/2014/main" id="{8814A721-142E-9FA7-8F3D-7CBF46FE2535}"/>
              </a:ext>
            </a:extLst>
          </p:cNvPr>
          <p:cNvSpPr txBox="1"/>
          <p:nvPr/>
        </p:nvSpPr>
        <p:spPr>
          <a:xfrm>
            <a:off x="2273390" y="3210607"/>
            <a:ext cx="274435"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25</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0" name="文本框 39">
            <a:extLst>
              <a:ext uri="{FF2B5EF4-FFF2-40B4-BE49-F238E27FC236}">
                <a16:creationId xmlns:a16="http://schemas.microsoft.com/office/drawing/2014/main" id="{072F303B-F613-DECC-26A0-5B17A9F2E74E}"/>
              </a:ext>
            </a:extLst>
          </p:cNvPr>
          <p:cNvSpPr txBox="1"/>
          <p:nvPr/>
        </p:nvSpPr>
        <p:spPr>
          <a:xfrm>
            <a:off x="2807944" y="3800482"/>
            <a:ext cx="229550" cy="218393"/>
          </a:xfrm>
          <a:prstGeom prst="rect">
            <a:avLst/>
          </a:prstGeom>
          <a:no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8</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1" name="文本框 40">
            <a:extLst>
              <a:ext uri="{FF2B5EF4-FFF2-40B4-BE49-F238E27FC236}">
                <a16:creationId xmlns:a16="http://schemas.microsoft.com/office/drawing/2014/main" id="{251FE769-44EA-9530-3281-051864E32355}"/>
              </a:ext>
            </a:extLst>
          </p:cNvPr>
          <p:cNvSpPr txBox="1"/>
          <p:nvPr/>
        </p:nvSpPr>
        <p:spPr>
          <a:xfrm>
            <a:off x="2426473" y="5541744"/>
            <a:ext cx="229550"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3</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2" name="文本框 41">
            <a:extLst>
              <a:ext uri="{FF2B5EF4-FFF2-40B4-BE49-F238E27FC236}">
                <a16:creationId xmlns:a16="http://schemas.microsoft.com/office/drawing/2014/main" id="{A4C97F88-6D34-4767-A00F-EA397E2C4E90}"/>
              </a:ext>
            </a:extLst>
          </p:cNvPr>
          <p:cNvSpPr txBox="1"/>
          <p:nvPr/>
        </p:nvSpPr>
        <p:spPr>
          <a:xfrm>
            <a:off x="3415557" y="5089758"/>
            <a:ext cx="229550"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2</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3" name="文本框 42">
            <a:extLst>
              <a:ext uri="{FF2B5EF4-FFF2-40B4-BE49-F238E27FC236}">
                <a16:creationId xmlns:a16="http://schemas.microsoft.com/office/drawing/2014/main" id="{15A442E4-683D-49DD-8CB4-2CB242ED1EF4}"/>
              </a:ext>
            </a:extLst>
          </p:cNvPr>
          <p:cNvSpPr txBox="1"/>
          <p:nvPr/>
        </p:nvSpPr>
        <p:spPr>
          <a:xfrm>
            <a:off x="4618883" y="4025648"/>
            <a:ext cx="229550"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1</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4" name="文本框 43">
            <a:extLst>
              <a:ext uri="{FF2B5EF4-FFF2-40B4-BE49-F238E27FC236}">
                <a16:creationId xmlns:a16="http://schemas.microsoft.com/office/drawing/2014/main" id="{CC2D1966-BF67-B68B-453B-79A9720F3AA2}"/>
              </a:ext>
            </a:extLst>
          </p:cNvPr>
          <p:cNvSpPr txBox="1"/>
          <p:nvPr/>
        </p:nvSpPr>
        <p:spPr>
          <a:xfrm>
            <a:off x="4016756" y="4055676"/>
            <a:ext cx="229550"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0</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5" name="文本框 44">
            <a:extLst>
              <a:ext uri="{FF2B5EF4-FFF2-40B4-BE49-F238E27FC236}">
                <a16:creationId xmlns:a16="http://schemas.microsoft.com/office/drawing/2014/main" id="{E508D56B-8EBB-EBF0-4FA5-25C624E91B93}"/>
              </a:ext>
            </a:extLst>
          </p:cNvPr>
          <p:cNvSpPr txBox="1"/>
          <p:nvPr/>
        </p:nvSpPr>
        <p:spPr>
          <a:xfrm>
            <a:off x="4375348" y="5271217"/>
            <a:ext cx="229551" cy="218393"/>
          </a:xfrm>
          <a:prstGeom prst="rect">
            <a:avLst/>
          </a:prstGeom>
          <a:no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7</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6" name="文本框 45">
            <a:extLst>
              <a:ext uri="{FF2B5EF4-FFF2-40B4-BE49-F238E27FC236}">
                <a16:creationId xmlns:a16="http://schemas.microsoft.com/office/drawing/2014/main" id="{11C94E3F-5789-6F42-84BE-2DFBDF7BF10F}"/>
              </a:ext>
            </a:extLst>
          </p:cNvPr>
          <p:cNvSpPr txBox="1"/>
          <p:nvPr/>
        </p:nvSpPr>
        <p:spPr>
          <a:xfrm>
            <a:off x="3690697" y="4420290"/>
            <a:ext cx="229550"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6</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7" name="文本框 46">
            <a:extLst>
              <a:ext uri="{FF2B5EF4-FFF2-40B4-BE49-F238E27FC236}">
                <a16:creationId xmlns:a16="http://schemas.microsoft.com/office/drawing/2014/main" id="{7E509D02-F8F4-5DF1-5679-B8FF5AA133BB}"/>
              </a:ext>
            </a:extLst>
          </p:cNvPr>
          <p:cNvSpPr txBox="1"/>
          <p:nvPr/>
        </p:nvSpPr>
        <p:spPr>
          <a:xfrm>
            <a:off x="3740084" y="5475067"/>
            <a:ext cx="229550" cy="218393"/>
          </a:xfrm>
          <a:prstGeom prst="rect">
            <a:avLst/>
          </a:prstGeom>
          <a:solidFill>
            <a:schemeClr val="bg1">
              <a:alpha val="400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5</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8" name="文本框 47">
            <a:extLst>
              <a:ext uri="{FF2B5EF4-FFF2-40B4-BE49-F238E27FC236}">
                <a16:creationId xmlns:a16="http://schemas.microsoft.com/office/drawing/2014/main" id="{76FB3D2C-77D3-C7F4-0F92-1B3365EA6EA5}"/>
              </a:ext>
            </a:extLst>
          </p:cNvPr>
          <p:cNvSpPr txBox="1"/>
          <p:nvPr/>
        </p:nvSpPr>
        <p:spPr>
          <a:xfrm>
            <a:off x="1345945" y="4754683"/>
            <a:ext cx="229550" cy="218393"/>
          </a:xfrm>
          <a:prstGeom prst="rect">
            <a:avLst/>
          </a:prstGeom>
          <a:solidFill>
            <a:schemeClr val="bg1">
              <a:alpha val="0"/>
            </a:schemeClr>
          </a:solid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4</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1" name="文本框 50">
            <a:extLst>
              <a:ext uri="{FF2B5EF4-FFF2-40B4-BE49-F238E27FC236}">
                <a16:creationId xmlns:a16="http://schemas.microsoft.com/office/drawing/2014/main" id="{99004F94-9437-BEA2-EE96-82D7BC836686}"/>
              </a:ext>
            </a:extLst>
          </p:cNvPr>
          <p:cNvSpPr txBox="1"/>
          <p:nvPr/>
        </p:nvSpPr>
        <p:spPr>
          <a:xfrm>
            <a:off x="2672528" y="4259891"/>
            <a:ext cx="274434" cy="218393"/>
          </a:xfrm>
          <a:prstGeom prst="rect">
            <a:avLst/>
          </a:prstGeom>
          <a:no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17</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2" name="文本框 51">
            <a:extLst>
              <a:ext uri="{FF2B5EF4-FFF2-40B4-BE49-F238E27FC236}">
                <a16:creationId xmlns:a16="http://schemas.microsoft.com/office/drawing/2014/main" id="{44AFAE9C-A4BD-16F9-FDC9-7E80404284AC}"/>
              </a:ext>
            </a:extLst>
          </p:cNvPr>
          <p:cNvSpPr txBox="1"/>
          <p:nvPr/>
        </p:nvSpPr>
        <p:spPr>
          <a:xfrm>
            <a:off x="3228772" y="3249387"/>
            <a:ext cx="274434" cy="218393"/>
          </a:xfrm>
          <a:prstGeom prst="rect">
            <a:avLst/>
          </a:prstGeom>
          <a:no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16</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3" name="文本框 52">
            <a:extLst>
              <a:ext uri="{FF2B5EF4-FFF2-40B4-BE49-F238E27FC236}">
                <a16:creationId xmlns:a16="http://schemas.microsoft.com/office/drawing/2014/main" id="{9E157293-B505-546D-F91D-7C79C80B3DA6}"/>
              </a:ext>
            </a:extLst>
          </p:cNvPr>
          <p:cNvSpPr txBox="1"/>
          <p:nvPr/>
        </p:nvSpPr>
        <p:spPr>
          <a:xfrm>
            <a:off x="2396375" y="4669552"/>
            <a:ext cx="274434" cy="218393"/>
          </a:xfrm>
          <a:prstGeom prst="rect">
            <a:avLst/>
          </a:prstGeom>
          <a:no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15</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4" name="文本框 53">
            <a:extLst>
              <a:ext uri="{FF2B5EF4-FFF2-40B4-BE49-F238E27FC236}">
                <a16:creationId xmlns:a16="http://schemas.microsoft.com/office/drawing/2014/main" id="{87117B43-E196-3B5D-419E-166A826A39E6}"/>
              </a:ext>
            </a:extLst>
          </p:cNvPr>
          <p:cNvSpPr txBox="1"/>
          <p:nvPr/>
        </p:nvSpPr>
        <p:spPr>
          <a:xfrm>
            <a:off x="1706384" y="3570521"/>
            <a:ext cx="274434" cy="218393"/>
          </a:xfrm>
          <a:prstGeom prst="rect">
            <a:avLst/>
          </a:prstGeom>
          <a:no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14</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5" name="文本框 54">
            <a:extLst>
              <a:ext uri="{FF2B5EF4-FFF2-40B4-BE49-F238E27FC236}">
                <a16:creationId xmlns:a16="http://schemas.microsoft.com/office/drawing/2014/main" id="{BC5793AD-0A0A-8547-D68C-DEAE03889DD3}"/>
              </a:ext>
            </a:extLst>
          </p:cNvPr>
          <p:cNvSpPr txBox="1"/>
          <p:nvPr/>
        </p:nvSpPr>
        <p:spPr>
          <a:xfrm>
            <a:off x="3926828" y="3491706"/>
            <a:ext cx="274434" cy="218393"/>
          </a:xfrm>
          <a:prstGeom prst="rect">
            <a:avLst/>
          </a:prstGeom>
          <a:no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13</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6" name="文本框 55">
            <a:extLst>
              <a:ext uri="{FF2B5EF4-FFF2-40B4-BE49-F238E27FC236}">
                <a16:creationId xmlns:a16="http://schemas.microsoft.com/office/drawing/2014/main" id="{A38824D5-2B6A-4869-A6FD-4056B429398A}"/>
              </a:ext>
            </a:extLst>
          </p:cNvPr>
          <p:cNvSpPr txBox="1"/>
          <p:nvPr/>
        </p:nvSpPr>
        <p:spPr>
          <a:xfrm>
            <a:off x="3059936" y="5664906"/>
            <a:ext cx="274434" cy="218393"/>
          </a:xfrm>
          <a:prstGeom prst="rect">
            <a:avLst/>
          </a:prstGeom>
          <a:no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12</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7" name="文本框 56">
            <a:extLst>
              <a:ext uri="{FF2B5EF4-FFF2-40B4-BE49-F238E27FC236}">
                <a16:creationId xmlns:a16="http://schemas.microsoft.com/office/drawing/2014/main" id="{03C608CD-1621-002F-9F50-E3C72B775768}"/>
              </a:ext>
            </a:extLst>
          </p:cNvPr>
          <p:cNvSpPr txBox="1"/>
          <p:nvPr/>
        </p:nvSpPr>
        <p:spPr>
          <a:xfrm>
            <a:off x="2975527" y="4719326"/>
            <a:ext cx="274434" cy="218393"/>
          </a:xfrm>
          <a:prstGeom prst="rect">
            <a:avLst/>
          </a:prstGeom>
          <a:no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11</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8" name="文本框 57">
            <a:extLst>
              <a:ext uri="{FF2B5EF4-FFF2-40B4-BE49-F238E27FC236}">
                <a16:creationId xmlns:a16="http://schemas.microsoft.com/office/drawing/2014/main" id="{910C3D7E-7A2D-47F0-9D9B-C0E58672ED1A}"/>
              </a:ext>
            </a:extLst>
          </p:cNvPr>
          <p:cNvSpPr txBox="1"/>
          <p:nvPr/>
        </p:nvSpPr>
        <p:spPr>
          <a:xfrm>
            <a:off x="3236214" y="4122210"/>
            <a:ext cx="274434" cy="218393"/>
          </a:xfrm>
          <a:prstGeom prst="rect">
            <a:avLst/>
          </a:prstGeom>
          <a:noFill/>
        </p:spPr>
        <p:txBody>
          <a:bodyPr wrap="none" rtlCol="0">
            <a:spAutoFit/>
          </a:bodyPr>
          <a:lstStyle/>
          <a:p>
            <a:pPr algn="ctr">
              <a:lnSpc>
                <a:spcPct val="130000"/>
              </a:lnSpc>
            </a:pPr>
            <a:r>
              <a:rPr kumimoji="1" lang="en-US" altLang="zh-CN" sz="700" b="1" dirty="0">
                <a:latin typeface="Times New Roman" panose="02020603050405020304" pitchFamily="18" charset="0"/>
                <a:ea typeface="Source Han Sans SC Normal" panose="020B0400000000000000" pitchFamily="34" charset="-128"/>
                <a:cs typeface="Times New Roman" panose="02020603050405020304" pitchFamily="18" charset="0"/>
              </a:rPr>
              <a:t>10</a:t>
            </a:r>
            <a:endParaRPr kumimoji="1" lang="zh-CN" altLang="en-US" sz="12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9" name="矩形 58">
            <a:extLst>
              <a:ext uri="{FF2B5EF4-FFF2-40B4-BE49-F238E27FC236}">
                <a16:creationId xmlns:a16="http://schemas.microsoft.com/office/drawing/2014/main" id="{7B88EF62-49C2-F7BE-74C8-487AA3A09327}"/>
              </a:ext>
            </a:extLst>
          </p:cNvPr>
          <p:cNvSpPr/>
          <p:nvPr/>
        </p:nvSpPr>
        <p:spPr>
          <a:xfrm>
            <a:off x="865721" y="2028473"/>
            <a:ext cx="10406903" cy="338554"/>
          </a:xfrm>
          <a:prstGeom prst="rect">
            <a:avLst/>
          </a:prstGeom>
        </p:spPr>
        <p:txBody>
          <a:bodyPr wrap="square">
            <a:spAutoFit/>
          </a:bodyPr>
          <a:lstStyle/>
          <a:p>
            <a:pPr algn="just" hangingPunct="0">
              <a:spcAft>
                <a:spcPts val="1200"/>
              </a:spcAft>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指标：</a:t>
            </a:r>
            <a:endParaRPr lang="en-US" altLang="zh-CN" sz="14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61" name="文本框 60">
            <a:extLst>
              <a:ext uri="{FF2B5EF4-FFF2-40B4-BE49-F238E27FC236}">
                <a16:creationId xmlns:a16="http://schemas.microsoft.com/office/drawing/2014/main" id="{A764D171-3E24-E090-5683-353A165AF5ED}"/>
              </a:ext>
            </a:extLst>
          </p:cNvPr>
          <p:cNvSpPr txBox="1"/>
          <p:nvPr/>
        </p:nvSpPr>
        <p:spPr>
          <a:xfrm>
            <a:off x="1546969" y="2037797"/>
            <a:ext cx="1981394" cy="892552"/>
          </a:xfrm>
          <a:prstGeom prst="rect">
            <a:avLst/>
          </a:prstGeom>
          <a:noFill/>
        </p:spPr>
        <p:txBody>
          <a:bodyPr wrap="square">
            <a:spAutoFit/>
          </a:bodyPr>
          <a:lstStyle/>
          <a:p>
            <a:pPr algn="just" hangingPunct="0">
              <a:spcAft>
                <a:spcPts val="600"/>
              </a:spcAft>
            </a:pPr>
            <a:r>
              <a:rPr lang="zh-CN" altLang="en-US" sz="1400" spc="150" dirty="0">
                <a:latin typeface="Arial" panose="020B0604020202020204" pitchFamily="34" charset="0"/>
                <a:ea typeface="Microsoft YaHei" panose="020B0503020204020204" pitchFamily="34" charset="-122"/>
                <a:cs typeface="Arial" panose="020B0604020202020204" pitchFamily="34" charset="0"/>
              </a:rPr>
              <a:t>未知设备分类准确率</a:t>
            </a:r>
            <a:endParaRPr lang="en-US" altLang="zh-CN" sz="14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spcAft>
                <a:spcPts val="600"/>
              </a:spcAft>
            </a:pPr>
            <a:r>
              <a:rPr lang="zh-CN" altLang="en-US" sz="1400" spc="150" dirty="0">
                <a:latin typeface="Arial" panose="020B0604020202020204" pitchFamily="34" charset="0"/>
                <a:ea typeface="Microsoft YaHei" panose="020B0503020204020204" pitchFamily="34" charset="-122"/>
                <a:cs typeface="Arial" panose="020B0604020202020204" pitchFamily="34" charset="0"/>
              </a:rPr>
              <a:t>未知设备拒绝准确率</a:t>
            </a:r>
            <a:endParaRPr lang="en-US" altLang="zh-CN" sz="14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spcAft>
                <a:spcPts val="600"/>
              </a:spcAft>
            </a:pPr>
            <a:r>
              <a:rPr lang="zh-CN" altLang="en-US" sz="1400" spc="150" dirty="0">
                <a:latin typeface="Arial" panose="020B0604020202020204" pitchFamily="34" charset="0"/>
                <a:ea typeface="Microsoft YaHei" panose="020B0503020204020204" pitchFamily="34" charset="-122"/>
                <a:cs typeface="Arial" panose="020B0604020202020204" pitchFamily="34" charset="0"/>
              </a:rPr>
              <a:t>全体分类准确率</a:t>
            </a:r>
            <a:endParaRPr lang="en-US" altLang="zh-CN" sz="14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62" name="文本框 61">
            <a:extLst>
              <a:ext uri="{FF2B5EF4-FFF2-40B4-BE49-F238E27FC236}">
                <a16:creationId xmlns:a16="http://schemas.microsoft.com/office/drawing/2014/main" id="{A895BA9F-3D5B-93CB-7172-2589D573390B}"/>
              </a:ext>
            </a:extLst>
          </p:cNvPr>
          <p:cNvSpPr txBox="1"/>
          <p:nvPr/>
        </p:nvSpPr>
        <p:spPr>
          <a:xfrm>
            <a:off x="4822843" y="2312044"/>
            <a:ext cx="1085921" cy="600164"/>
          </a:xfrm>
          <a:prstGeom prst="rect">
            <a:avLst/>
          </a:prstGeom>
          <a:noFill/>
        </p:spPr>
        <p:txBody>
          <a:bodyPr wrap="square">
            <a:spAutoFit/>
          </a:bodyPr>
          <a:lstStyle/>
          <a:p>
            <a:pPr algn="just" hangingPunct="0">
              <a:spcAft>
                <a:spcPts val="600"/>
              </a:spcAft>
            </a:pPr>
            <a:r>
              <a:rPr lang="zh-CN" altLang="en-US" sz="1400" spc="150" dirty="0">
                <a:latin typeface="Arial" panose="020B0604020202020204" pitchFamily="34" charset="0"/>
                <a:ea typeface="Microsoft YaHei" panose="020B0503020204020204" pitchFamily="34" charset="-122"/>
                <a:cs typeface="Arial" panose="020B0604020202020204" pitchFamily="34" charset="0"/>
              </a:rPr>
              <a:t>混淆矩阵</a:t>
            </a:r>
            <a:endParaRPr lang="en-US" altLang="zh-CN" sz="14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spcAft>
                <a:spcPts val="600"/>
              </a:spcAft>
            </a:pPr>
            <a:r>
              <a:rPr lang="en-US" altLang="zh-CN" sz="1400" spc="150" dirty="0">
                <a:latin typeface="Arial" panose="020B0604020202020204" pitchFamily="34" charset="0"/>
                <a:ea typeface="Microsoft YaHei" panose="020B0503020204020204" pitchFamily="34" charset="-122"/>
                <a:cs typeface="Arial" panose="020B0604020202020204" pitchFamily="34" charset="0"/>
              </a:rPr>
              <a:t>t-SNE</a:t>
            </a:r>
          </a:p>
        </p:txBody>
      </p:sp>
      <p:sp>
        <p:nvSpPr>
          <p:cNvPr id="63" name="矩形 62">
            <a:extLst>
              <a:ext uri="{FF2B5EF4-FFF2-40B4-BE49-F238E27FC236}">
                <a16:creationId xmlns:a16="http://schemas.microsoft.com/office/drawing/2014/main" id="{8A6BE215-0A60-137F-5EAB-6C2DEE1FEF5E}"/>
              </a:ext>
            </a:extLst>
          </p:cNvPr>
          <p:cNvSpPr/>
          <p:nvPr/>
        </p:nvSpPr>
        <p:spPr>
          <a:xfrm>
            <a:off x="4725598" y="2014469"/>
            <a:ext cx="1675124" cy="338554"/>
          </a:xfrm>
          <a:prstGeom prst="rect">
            <a:avLst/>
          </a:prstGeom>
        </p:spPr>
        <p:txBody>
          <a:bodyPr wrap="square">
            <a:spAutoFit/>
          </a:bodyPr>
          <a:lstStyle/>
          <a:p>
            <a:pPr algn="just" hangingPunct="0">
              <a:spcAft>
                <a:spcPts val="1200"/>
              </a:spcAft>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形式：</a:t>
            </a:r>
            <a:endParaRPr lang="en-US" altLang="zh-CN" sz="1400" spc="150" dirty="0">
              <a:latin typeface="Arial" panose="020B0604020202020204" pitchFamily="34" charset="0"/>
              <a:ea typeface="Microsoft YaHei" panose="020B0503020204020204" pitchFamily="34" charset="-122"/>
              <a:cs typeface="Arial" panose="020B0604020202020204" pitchFamily="34" charset="0"/>
            </a:endParaRPr>
          </a:p>
        </p:txBody>
      </p:sp>
      <p:graphicFrame>
        <p:nvGraphicFramePr>
          <p:cNvPr id="64" name="表格 63">
            <a:extLst>
              <a:ext uri="{FF2B5EF4-FFF2-40B4-BE49-F238E27FC236}">
                <a16:creationId xmlns:a16="http://schemas.microsoft.com/office/drawing/2014/main" id="{C7A76717-9648-A6FD-5A07-6DE50CC2C12E}"/>
              </a:ext>
            </a:extLst>
          </p:cNvPr>
          <p:cNvGraphicFramePr>
            <a:graphicFrameLocks noGrp="1"/>
          </p:cNvGraphicFramePr>
          <p:nvPr>
            <p:extLst>
              <p:ext uri="{D42A27DB-BD31-4B8C-83A1-F6EECF244321}">
                <p14:modId xmlns:p14="http://schemas.microsoft.com/office/powerpoint/2010/main" val="165197463"/>
              </p:ext>
            </p:extLst>
          </p:nvPr>
        </p:nvGraphicFramePr>
        <p:xfrm>
          <a:off x="3651913" y="2019426"/>
          <a:ext cx="689861" cy="944652"/>
        </p:xfrm>
        <a:graphic>
          <a:graphicData uri="http://schemas.openxmlformats.org/drawingml/2006/table">
            <a:tbl>
              <a:tblPr firstRow="1" bandRow="1">
                <a:tableStyleId>{5C22544A-7EE6-4342-B048-85BDC9FD1C3A}</a:tableStyleId>
              </a:tblPr>
              <a:tblGrid>
                <a:gridCol w="689861">
                  <a:extLst>
                    <a:ext uri="{9D8B030D-6E8A-4147-A177-3AD203B41FA5}">
                      <a16:colId xmlns:a16="http://schemas.microsoft.com/office/drawing/2014/main" val="1116905957"/>
                    </a:ext>
                  </a:extLst>
                </a:gridCol>
              </a:tblGrid>
              <a:tr h="314884">
                <a:tc>
                  <a:txBody>
                    <a:bodyPr/>
                    <a:lstStyle/>
                    <a:p>
                      <a:pPr algn="ctr"/>
                      <a:r>
                        <a:rPr lang="en-US" altLang="zh-CN" sz="1500" b="0" dirty="0">
                          <a:solidFill>
                            <a:schemeClr val="tx1"/>
                          </a:solidFill>
                          <a:latin typeface="Times New Roman" panose="02020603050405020304" pitchFamily="18" charset="0"/>
                          <a:cs typeface="Times New Roman" panose="02020603050405020304" pitchFamily="18" charset="0"/>
                        </a:rPr>
                        <a:t>68.5%</a:t>
                      </a:r>
                      <a:endParaRPr lang="zh-CN" altLang="en-US" sz="1500" b="0" dirty="0">
                        <a:solidFill>
                          <a:schemeClr val="tx1"/>
                        </a:solidFill>
                        <a:latin typeface="Times New Roman" panose="02020603050405020304" pitchFamily="18" charset="0"/>
                        <a:cs typeface="Times New Roman" panose="02020603050405020304" pitchFamily="18" charset="0"/>
                      </a:endParaRPr>
                    </a:p>
                  </a:txBody>
                  <a:tcPr marL="61430" marR="61430" marT="30715" marB="3071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8184804"/>
                  </a:ext>
                </a:extLst>
              </a:tr>
              <a:tr h="3148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0" dirty="0">
                          <a:solidFill>
                            <a:schemeClr val="tx1"/>
                          </a:solidFill>
                          <a:latin typeface="Times New Roman" panose="02020603050405020304" pitchFamily="18" charset="0"/>
                          <a:cs typeface="Times New Roman" panose="02020603050405020304" pitchFamily="18" charset="0"/>
                        </a:rPr>
                        <a:t>76.8%</a:t>
                      </a:r>
                      <a:endParaRPr lang="zh-CN" altLang="en-US" sz="1500" b="0" dirty="0">
                        <a:solidFill>
                          <a:schemeClr val="tx1"/>
                        </a:solidFill>
                        <a:latin typeface="Times New Roman" panose="02020603050405020304" pitchFamily="18" charset="0"/>
                        <a:cs typeface="Times New Roman" panose="02020603050405020304" pitchFamily="18" charset="0"/>
                      </a:endParaRPr>
                    </a:p>
                  </a:txBody>
                  <a:tcPr marL="61430" marR="61430" marT="30715" marB="3071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8068764"/>
                  </a:ext>
                </a:extLst>
              </a:tr>
              <a:tr h="3148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0" dirty="0">
                          <a:solidFill>
                            <a:schemeClr val="tx1"/>
                          </a:solidFill>
                          <a:latin typeface="Times New Roman" panose="02020603050405020304" pitchFamily="18" charset="0"/>
                          <a:cs typeface="Times New Roman" panose="02020603050405020304" pitchFamily="18" charset="0"/>
                        </a:rPr>
                        <a:t>91.1%</a:t>
                      </a:r>
                      <a:endParaRPr lang="zh-CN" altLang="en-US" sz="1500" b="0" dirty="0">
                        <a:solidFill>
                          <a:schemeClr val="tx1"/>
                        </a:solidFill>
                        <a:latin typeface="Times New Roman" panose="02020603050405020304" pitchFamily="18" charset="0"/>
                        <a:cs typeface="Times New Roman" panose="02020603050405020304" pitchFamily="18" charset="0"/>
                      </a:endParaRPr>
                    </a:p>
                  </a:txBody>
                  <a:tcPr marL="61430" marR="61430" marT="30715" marB="3071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7862458"/>
                  </a:ext>
                </a:extLst>
              </a:tr>
            </a:tbl>
          </a:graphicData>
        </a:graphic>
      </p:graphicFrame>
      <p:sp>
        <p:nvSpPr>
          <p:cNvPr id="6" name="矩形 5">
            <a:extLst>
              <a:ext uri="{FF2B5EF4-FFF2-40B4-BE49-F238E27FC236}">
                <a16:creationId xmlns:a16="http://schemas.microsoft.com/office/drawing/2014/main" id="{AE3728B4-C2CC-5027-4379-CE8C36DFDCDB}"/>
              </a:ext>
            </a:extLst>
          </p:cNvPr>
          <p:cNvSpPr/>
          <p:nvPr/>
        </p:nvSpPr>
        <p:spPr>
          <a:xfrm>
            <a:off x="725958" y="1357164"/>
            <a:ext cx="4309210" cy="308674"/>
          </a:xfrm>
          <a:prstGeom prst="rect">
            <a:avLst/>
          </a:prstGeom>
        </p:spPr>
        <p:txBody>
          <a:bodyPr wrap="square">
            <a:spAutoFit/>
          </a:bodyPr>
          <a:lstStyle/>
          <a:p>
            <a:pPr algn="ctr" hangingPunct="0">
              <a:lnSpc>
                <a:spcPct val="130000"/>
              </a:lnSpc>
              <a:spcAft>
                <a:spcPts val="1200"/>
              </a:spcAft>
            </a:pPr>
            <a:r>
              <a:rPr lang="en-US" altLang="zh-CN" sz="1200" spc="150" dirty="0" err="1">
                <a:latin typeface="Arial" panose="020B0604020202020204" pitchFamily="34" charset="0"/>
                <a:ea typeface="Microsoft YaHei" panose="020B0503020204020204" pitchFamily="34" charset="-122"/>
                <a:cs typeface="Arial" panose="020B0604020202020204" pitchFamily="34" charset="0"/>
              </a:rPr>
              <a:t>SingleDay</a:t>
            </a:r>
            <a:r>
              <a:rPr lang="en-US" altLang="zh-CN" sz="1200" spc="150" dirty="0">
                <a:latin typeface="Arial" panose="020B0604020202020204" pitchFamily="34" charset="0"/>
                <a:ea typeface="Microsoft YaHei" panose="020B0503020204020204" pitchFamily="34" charset="-122"/>
                <a:cs typeface="Arial" panose="020B0604020202020204" pitchFamily="34" charset="0"/>
              </a:rPr>
              <a:t>: 18</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已知、</a:t>
            </a:r>
            <a:r>
              <a:rPr lang="en-US" altLang="zh-CN" sz="1200" spc="150" dirty="0">
                <a:latin typeface="Arial" panose="020B0604020202020204" pitchFamily="34" charset="0"/>
                <a:ea typeface="Microsoft YaHei" panose="020B0503020204020204" pitchFamily="34" charset="-122"/>
                <a:cs typeface="Arial" panose="020B0604020202020204" pitchFamily="34" charset="0"/>
              </a:rPr>
              <a:t>10</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未知；</a:t>
            </a:r>
            <a:r>
              <a:rPr lang="en-US" altLang="zh-CN" sz="1200" spc="150" dirty="0">
                <a:latin typeface="Arial" panose="020B0604020202020204" pitchFamily="34" charset="0"/>
                <a:ea typeface="Microsoft YaHei" panose="020B0503020204020204" pitchFamily="34" charset="-122"/>
                <a:cs typeface="Arial" panose="020B0604020202020204" pitchFamily="34" charset="0"/>
              </a:rPr>
              <a:t>200</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注册，</a:t>
            </a:r>
            <a:r>
              <a:rPr lang="en-US" altLang="zh-CN" sz="1200" spc="150" dirty="0">
                <a:latin typeface="Arial" panose="020B0604020202020204" pitchFamily="34" charset="0"/>
                <a:ea typeface="Microsoft YaHei" panose="020B0503020204020204" pitchFamily="34" charset="-122"/>
                <a:cs typeface="Arial" panose="020B0604020202020204" pitchFamily="34" charset="0"/>
              </a:rPr>
              <a:t>600</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分类</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040293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实验评估</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2546247" cy="461665"/>
            <a:chOff x="1128483" y="1344854"/>
            <a:chExt cx="2546247"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2259250"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模型性能评估</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3" name="矩形 2">
            <a:extLst>
              <a:ext uri="{FF2B5EF4-FFF2-40B4-BE49-F238E27FC236}">
                <a16:creationId xmlns:a16="http://schemas.microsoft.com/office/drawing/2014/main" id="{07EA2865-6663-C63C-4622-725BCB1FA3C7}"/>
              </a:ext>
            </a:extLst>
          </p:cNvPr>
          <p:cNvSpPr/>
          <p:nvPr/>
        </p:nvSpPr>
        <p:spPr>
          <a:xfrm>
            <a:off x="3278738" y="1129281"/>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特征融合消融实验结果对比</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pic>
        <p:nvPicPr>
          <p:cNvPr id="5" name="图片 4">
            <a:extLst>
              <a:ext uri="{FF2B5EF4-FFF2-40B4-BE49-F238E27FC236}">
                <a16:creationId xmlns:a16="http://schemas.microsoft.com/office/drawing/2014/main" id="{9FD2AD6A-4D16-EC63-569B-D4531E17CD4B}"/>
              </a:ext>
            </a:extLst>
          </p:cNvPr>
          <p:cNvPicPr>
            <a:picLocks noChangeAspect="1"/>
          </p:cNvPicPr>
          <p:nvPr/>
        </p:nvPicPr>
        <p:blipFill>
          <a:blip r:embed="rId6"/>
          <a:stretch>
            <a:fillRect/>
          </a:stretch>
        </p:blipFill>
        <p:spPr>
          <a:xfrm>
            <a:off x="653950" y="1882373"/>
            <a:ext cx="5040000" cy="4533949"/>
          </a:xfrm>
          <a:prstGeom prst="rect">
            <a:avLst/>
          </a:prstGeom>
        </p:spPr>
      </p:pic>
      <p:pic>
        <p:nvPicPr>
          <p:cNvPr id="7" name="图片 6">
            <a:extLst>
              <a:ext uri="{FF2B5EF4-FFF2-40B4-BE49-F238E27FC236}">
                <a16:creationId xmlns:a16="http://schemas.microsoft.com/office/drawing/2014/main" id="{2575F9C3-F4D7-3ABB-69E9-261BE8C49BB5}"/>
              </a:ext>
            </a:extLst>
          </p:cNvPr>
          <p:cNvPicPr>
            <a:picLocks noChangeAspect="1"/>
          </p:cNvPicPr>
          <p:nvPr/>
        </p:nvPicPr>
        <p:blipFill>
          <a:blip r:embed="rId7"/>
          <a:srcRect/>
          <a:stretch/>
        </p:blipFill>
        <p:spPr>
          <a:xfrm>
            <a:off x="6234289" y="1882374"/>
            <a:ext cx="5039999" cy="4533948"/>
          </a:xfrm>
          <a:prstGeom prst="rect">
            <a:avLst/>
          </a:prstGeom>
        </p:spPr>
      </p:pic>
      <p:graphicFrame>
        <p:nvGraphicFramePr>
          <p:cNvPr id="9" name="表格 8">
            <a:extLst>
              <a:ext uri="{FF2B5EF4-FFF2-40B4-BE49-F238E27FC236}">
                <a16:creationId xmlns:a16="http://schemas.microsoft.com/office/drawing/2014/main" id="{BB6B35B8-FF4A-F693-35CD-AE6DDCCE4352}"/>
              </a:ext>
            </a:extLst>
          </p:cNvPr>
          <p:cNvGraphicFramePr>
            <a:graphicFrameLocks noGrp="1"/>
          </p:cNvGraphicFramePr>
          <p:nvPr>
            <p:extLst>
              <p:ext uri="{D42A27DB-BD31-4B8C-83A1-F6EECF244321}">
                <p14:modId xmlns:p14="http://schemas.microsoft.com/office/powerpoint/2010/main" val="973052806"/>
              </p:ext>
            </p:extLst>
          </p:nvPr>
        </p:nvGraphicFramePr>
        <p:xfrm>
          <a:off x="6424140" y="828306"/>
          <a:ext cx="5094867" cy="1035561"/>
        </p:xfrm>
        <a:graphic>
          <a:graphicData uri="http://schemas.openxmlformats.org/drawingml/2006/table">
            <a:tbl>
              <a:tblPr firstRow="1" bandRow="1">
                <a:tableStyleId>{5C22544A-7EE6-4342-B048-85BDC9FD1C3A}</a:tableStyleId>
              </a:tblPr>
              <a:tblGrid>
                <a:gridCol w="1290384">
                  <a:extLst>
                    <a:ext uri="{9D8B030D-6E8A-4147-A177-3AD203B41FA5}">
                      <a16:colId xmlns:a16="http://schemas.microsoft.com/office/drawing/2014/main" val="1982267271"/>
                    </a:ext>
                  </a:extLst>
                </a:gridCol>
                <a:gridCol w="1284737">
                  <a:extLst>
                    <a:ext uri="{9D8B030D-6E8A-4147-A177-3AD203B41FA5}">
                      <a16:colId xmlns:a16="http://schemas.microsoft.com/office/drawing/2014/main" val="1532317570"/>
                    </a:ext>
                  </a:extLst>
                </a:gridCol>
                <a:gridCol w="1259873">
                  <a:extLst>
                    <a:ext uri="{9D8B030D-6E8A-4147-A177-3AD203B41FA5}">
                      <a16:colId xmlns:a16="http://schemas.microsoft.com/office/drawing/2014/main" val="2298334457"/>
                    </a:ext>
                  </a:extLst>
                </a:gridCol>
                <a:gridCol w="1259873">
                  <a:extLst>
                    <a:ext uri="{9D8B030D-6E8A-4147-A177-3AD203B41FA5}">
                      <a16:colId xmlns:a16="http://schemas.microsoft.com/office/drawing/2014/main" val="2102870214"/>
                    </a:ext>
                  </a:extLst>
                </a:gridCol>
              </a:tblGrid>
              <a:tr h="3451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(10-aver)</a:t>
                      </a:r>
                      <a:endParaRPr lang="zh-CN" altLang="en-US" sz="16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7342" marR="67342" marT="33671" marB="33671">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6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开集准确率</a:t>
                      </a:r>
                    </a:p>
                  </a:txBody>
                  <a:tcPr marL="67342" marR="67342" marT="33671" marB="33671">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6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开集拒绝率</a:t>
                      </a:r>
                    </a:p>
                  </a:txBody>
                  <a:tcPr marL="67342" marR="67342" marT="33671" marB="33671">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6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总体准确率</a:t>
                      </a:r>
                    </a:p>
                  </a:txBody>
                  <a:tcPr marL="67342" marR="67342" marT="33671" marB="33671">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3681859"/>
                  </a:ext>
                </a:extLst>
              </a:tr>
              <a:tr h="345187">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STFT</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60.1%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Times New Roman" panose="02020603050405020304" pitchFamily="18" charset="0"/>
                          <a:cs typeface="Times New Roman" panose="02020603050405020304" pitchFamily="18" charset="0"/>
                        </a:rPr>
                        <a:t>71.3%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87.9%</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2289114"/>
                  </a:ext>
                </a:extLst>
              </a:tr>
              <a:tr h="345187">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STFT+GASF</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68.5%</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76.8%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91.1%</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0442760"/>
                  </a:ext>
                </a:extLst>
              </a:tr>
            </a:tbl>
          </a:graphicData>
        </a:graphic>
      </p:graphicFrame>
      <p:grpSp>
        <p:nvGrpSpPr>
          <p:cNvPr id="10" name="组合 9">
            <a:extLst>
              <a:ext uri="{FF2B5EF4-FFF2-40B4-BE49-F238E27FC236}">
                <a16:creationId xmlns:a16="http://schemas.microsoft.com/office/drawing/2014/main" id="{116779DE-D6EA-3614-2427-5AF39D22467B}"/>
              </a:ext>
            </a:extLst>
          </p:cNvPr>
          <p:cNvGrpSpPr/>
          <p:nvPr/>
        </p:nvGrpSpPr>
        <p:grpSpPr>
          <a:xfrm>
            <a:off x="6402976" y="1994790"/>
            <a:ext cx="4239204" cy="4238796"/>
            <a:chOff x="5746750" y="1228068"/>
            <a:chExt cx="4850675" cy="4850209"/>
          </a:xfrm>
        </p:grpSpPr>
        <p:sp>
          <p:nvSpPr>
            <p:cNvPr id="11" name="矩形 10">
              <a:extLst>
                <a:ext uri="{FF2B5EF4-FFF2-40B4-BE49-F238E27FC236}">
                  <a16:creationId xmlns:a16="http://schemas.microsoft.com/office/drawing/2014/main" id="{1367D745-5698-9D85-5EAE-52819EC210CA}"/>
                </a:ext>
              </a:extLst>
            </p:cNvPr>
            <p:cNvSpPr/>
            <p:nvPr/>
          </p:nvSpPr>
          <p:spPr>
            <a:xfrm>
              <a:off x="5746750" y="4343077"/>
              <a:ext cx="3115009" cy="173520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4B913498-9373-7F34-A3AE-746CC22A8ACB}"/>
                </a:ext>
              </a:extLst>
            </p:cNvPr>
            <p:cNvSpPr/>
            <p:nvPr/>
          </p:nvSpPr>
          <p:spPr>
            <a:xfrm rot="5400000">
              <a:off x="8172320" y="1917973"/>
              <a:ext cx="3115009" cy="173520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FCC605A5-016C-744D-0DDA-80A4B0BB88A8}"/>
                </a:ext>
              </a:extLst>
            </p:cNvPr>
            <p:cNvSpPr/>
            <p:nvPr/>
          </p:nvSpPr>
          <p:spPr>
            <a:xfrm>
              <a:off x="8862225" y="4343077"/>
              <a:ext cx="1735200" cy="1735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4" name="组合 23">
            <a:extLst>
              <a:ext uri="{FF2B5EF4-FFF2-40B4-BE49-F238E27FC236}">
                <a16:creationId xmlns:a16="http://schemas.microsoft.com/office/drawing/2014/main" id="{0ECF27E3-737B-9CAB-916E-67509F1C1605}"/>
              </a:ext>
            </a:extLst>
          </p:cNvPr>
          <p:cNvGrpSpPr/>
          <p:nvPr/>
        </p:nvGrpSpPr>
        <p:grpSpPr>
          <a:xfrm>
            <a:off x="823088" y="1990708"/>
            <a:ext cx="4239204" cy="4238796"/>
            <a:chOff x="5746750" y="1228068"/>
            <a:chExt cx="4850675" cy="4850209"/>
          </a:xfrm>
        </p:grpSpPr>
        <p:sp>
          <p:nvSpPr>
            <p:cNvPr id="25" name="矩形 24">
              <a:extLst>
                <a:ext uri="{FF2B5EF4-FFF2-40B4-BE49-F238E27FC236}">
                  <a16:creationId xmlns:a16="http://schemas.microsoft.com/office/drawing/2014/main" id="{BF667F79-233C-4D35-3CEE-E19B90C135B2}"/>
                </a:ext>
              </a:extLst>
            </p:cNvPr>
            <p:cNvSpPr/>
            <p:nvPr/>
          </p:nvSpPr>
          <p:spPr>
            <a:xfrm>
              <a:off x="5746750" y="4343077"/>
              <a:ext cx="3115009" cy="173520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A6F75000-1DC9-4DC4-F59A-4C2AB022EDD8}"/>
                </a:ext>
              </a:extLst>
            </p:cNvPr>
            <p:cNvSpPr/>
            <p:nvPr/>
          </p:nvSpPr>
          <p:spPr>
            <a:xfrm rot="5400000">
              <a:off x="8172320" y="1917973"/>
              <a:ext cx="3115009" cy="173520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48C1FC86-B636-2176-BDA7-EAB7EEDE91AC}"/>
                </a:ext>
              </a:extLst>
            </p:cNvPr>
            <p:cNvSpPr/>
            <p:nvPr/>
          </p:nvSpPr>
          <p:spPr>
            <a:xfrm>
              <a:off x="8862225" y="4343077"/>
              <a:ext cx="1735200" cy="1735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635735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实验评估</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2546247" cy="461665"/>
            <a:chOff x="1128483" y="1344854"/>
            <a:chExt cx="2546247"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2259250"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模型性能评估</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pic>
        <p:nvPicPr>
          <p:cNvPr id="5" name="图片 4">
            <a:extLst>
              <a:ext uri="{FF2B5EF4-FFF2-40B4-BE49-F238E27FC236}">
                <a16:creationId xmlns:a16="http://schemas.microsoft.com/office/drawing/2014/main" id="{9FD2AD6A-4D16-EC63-569B-D4531E17CD4B}"/>
              </a:ext>
            </a:extLst>
          </p:cNvPr>
          <p:cNvPicPr>
            <a:picLocks noChangeAspect="1"/>
          </p:cNvPicPr>
          <p:nvPr/>
        </p:nvPicPr>
        <p:blipFill>
          <a:blip r:embed="rId6"/>
          <a:srcRect/>
          <a:stretch/>
        </p:blipFill>
        <p:spPr>
          <a:xfrm>
            <a:off x="653950" y="1882373"/>
            <a:ext cx="5040000" cy="4533948"/>
          </a:xfrm>
          <a:prstGeom prst="rect">
            <a:avLst/>
          </a:prstGeom>
        </p:spPr>
      </p:pic>
      <p:pic>
        <p:nvPicPr>
          <p:cNvPr id="7" name="图片 6">
            <a:extLst>
              <a:ext uri="{FF2B5EF4-FFF2-40B4-BE49-F238E27FC236}">
                <a16:creationId xmlns:a16="http://schemas.microsoft.com/office/drawing/2014/main" id="{2575F9C3-F4D7-3ABB-69E9-261BE8C49BB5}"/>
              </a:ext>
            </a:extLst>
          </p:cNvPr>
          <p:cNvPicPr>
            <a:picLocks noChangeAspect="1"/>
          </p:cNvPicPr>
          <p:nvPr/>
        </p:nvPicPr>
        <p:blipFill>
          <a:blip r:embed="rId7"/>
          <a:srcRect/>
          <a:stretch/>
        </p:blipFill>
        <p:spPr>
          <a:xfrm>
            <a:off x="6234289" y="1882374"/>
            <a:ext cx="5039999" cy="4533948"/>
          </a:xfrm>
          <a:prstGeom prst="rect">
            <a:avLst/>
          </a:prstGeom>
        </p:spPr>
      </p:pic>
      <p:sp>
        <p:nvSpPr>
          <p:cNvPr id="4" name="矩形 3">
            <a:extLst>
              <a:ext uri="{FF2B5EF4-FFF2-40B4-BE49-F238E27FC236}">
                <a16:creationId xmlns:a16="http://schemas.microsoft.com/office/drawing/2014/main" id="{B0B420EE-EB00-C6AF-F933-27D993D82D17}"/>
              </a:ext>
            </a:extLst>
          </p:cNvPr>
          <p:cNvSpPr/>
          <p:nvPr/>
        </p:nvSpPr>
        <p:spPr>
          <a:xfrm>
            <a:off x="3278738" y="1129281"/>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特征融合消融实验结果对比</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graphicFrame>
        <p:nvGraphicFramePr>
          <p:cNvPr id="6" name="表格 5">
            <a:extLst>
              <a:ext uri="{FF2B5EF4-FFF2-40B4-BE49-F238E27FC236}">
                <a16:creationId xmlns:a16="http://schemas.microsoft.com/office/drawing/2014/main" id="{2E09B731-3AAD-69DE-F593-03FBD444FB6B}"/>
              </a:ext>
            </a:extLst>
          </p:cNvPr>
          <p:cNvGraphicFramePr>
            <a:graphicFrameLocks noGrp="1"/>
          </p:cNvGraphicFramePr>
          <p:nvPr>
            <p:extLst>
              <p:ext uri="{D42A27DB-BD31-4B8C-83A1-F6EECF244321}">
                <p14:modId xmlns:p14="http://schemas.microsoft.com/office/powerpoint/2010/main" val="2266132157"/>
              </p:ext>
            </p:extLst>
          </p:nvPr>
        </p:nvGraphicFramePr>
        <p:xfrm>
          <a:off x="6424140" y="828306"/>
          <a:ext cx="5094867" cy="1035561"/>
        </p:xfrm>
        <a:graphic>
          <a:graphicData uri="http://schemas.openxmlformats.org/drawingml/2006/table">
            <a:tbl>
              <a:tblPr firstRow="1" bandRow="1">
                <a:tableStyleId>{5C22544A-7EE6-4342-B048-85BDC9FD1C3A}</a:tableStyleId>
              </a:tblPr>
              <a:tblGrid>
                <a:gridCol w="1290384">
                  <a:extLst>
                    <a:ext uri="{9D8B030D-6E8A-4147-A177-3AD203B41FA5}">
                      <a16:colId xmlns:a16="http://schemas.microsoft.com/office/drawing/2014/main" val="1982267271"/>
                    </a:ext>
                  </a:extLst>
                </a:gridCol>
                <a:gridCol w="1284737">
                  <a:extLst>
                    <a:ext uri="{9D8B030D-6E8A-4147-A177-3AD203B41FA5}">
                      <a16:colId xmlns:a16="http://schemas.microsoft.com/office/drawing/2014/main" val="1532317570"/>
                    </a:ext>
                  </a:extLst>
                </a:gridCol>
                <a:gridCol w="1259873">
                  <a:extLst>
                    <a:ext uri="{9D8B030D-6E8A-4147-A177-3AD203B41FA5}">
                      <a16:colId xmlns:a16="http://schemas.microsoft.com/office/drawing/2014/main" val="2298334457"/>
                    </a:ext>
                  </a:extLst>
                </a:gridCol>
                <a:gridCol w="1259873">
                  <a:extLst>
                    <a:ext uri="{9D8B030D-6E8A-4147-A177-3AD203B41FA5}">
                      <a16:colId xmlns:a16="http://schemas.microsoft.com/office/drawing/2014/main" val="2102870214"/>
                    </a:ext>
                  </a:extLst>
                </a:gridCol>
              </a:tblGrid>
              <a:tr h="345187">
                <a:tc>
                  <a:txBody>
                    <a:bodyPr/>
                    <a:lstStyle/>
                    <a:p>
                      <a:pPr algn="ctr"/>
                      <a:r>
                        <a:rPr lang="en-US" altLang="zh-CN" sz="16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(10-aver)</a:t>
                      </a:r>
                      <a:endParaRPr lang="zh-CN" altLang="en-US" sz="16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67342" marR="67342" marT="33671" marB="33671">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6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开集准确率</a:t>
                      </a:r>
                    </a:p>
                  </a:txBody>
                  <a:tcPr marL="67342" marR="67342" marT="33671" marB="33671">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6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开集拒绝率</a:t>
                      </a:r>
                    </a:p>
                  </a:txBody>
                  <a:tcPr marL="67342" marR="67342" marT="33671" marB="33671">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zh-CN" altLang="en-US" sz="16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总体准确率</a:t>
                      </a:r>
                    </a:p>
                  </a:txBody>
                  <a:tcPr marL="67342" marR="67342" marT="33671" marB="33671">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3681859"/>
                  </a:ext>
                </a:extLst>
              </a:tr>
              <a:tr h="345187">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GASF</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41.2%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solidFill>
                            <a:schemeClr val="tx1"/>
                          </a:solidFill>
                          <a:latin typeface="Times New Roman" panose="02020603050405020304" pitchFamily="18" charset="0"/>
                          <a:cs typeface="Times New Roman" panose="02020603050405020304" pitchFamily="18" charset="0"/>
                        </a:rPr>
                        <a:t>61.9%</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74.2%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72289114"/>
                  </a:ext>
                </a:extLst>
              </a:tr>
              <a:tr h="345187">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STFT+GASF</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68.5%</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76.8%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91.1%</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L="67342" marR="67342" marT="33671" marB="33671">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0442760"/>
                  </a:ext>
                </a:extLst>
              </a:tr>
            </a:tbl>
          </a:graphicData>
        </a:graphic>
      </p:graphicFrame>
      <p:grpSp>
        <p:nvGrpSpPr>
          <p:cNvPr id="8" name="组合 7">
            <a:extLst>
              <a:ext uri="{FF2B5EF4-FFF2-40B4-BE49-F238E27FC236}">
                <a16:creationId xmlns:a16="http://schemas.microsoft.com/office/drawing/2014/main" id="{DE56C8EB-8728-FB43-1026-00B8410CD389}"/>
              </a:ext>
            </a:extLst>
          </p:cNvPr>
          <p:cNvGrpSpPr/>
          <p:nvPr/>
        </p:nvGrpSpPr>
        <p:grpSpPr>
          <a:xfrm>
            <a:off x="823088" y="1990708"/>
            <a:ext cx="4239204" cy="4238796"/>
            <a:chOff x="5746750" y="1228068"/>
            <a:chExt cx="4850675" cy="4850209"/>
          </a:xfrm>
        </p:grpSpPr>
        <p:sp>
          <p:nvSpPr>
            <p:cNvPr id="9" name="矩形 8">
              <a:extLst>
                <a:ext uri="{FF2B5EF4-FFF2-40B4-BE49-F238E27FC236}">
                  <a16:creationId xmlns:a16="http://schemas.microsoft.com/office/drawing/2014/main" id="{02F765EB-DE5C-D87A-42BA-8D538081ABDD}"/>
                </a:ext>
              </a:extLst>
            </p:cNvPr>
            <p:cNvSpPr/>
            <p:nvPr/>
          </p:nvSpPr>
          <p:spPr>
            <a:xfrm>
              <a:off x="5746750" y="4343077"/>
              <a:ext cx="3115009" cy="173520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D4104226-1121-063B-75CF-032F166E8770}"/>
                </a:ext>
              </a:extLst>
            </p:cNvPr>
            <p:cNvSpPr/>
            <p:nvPr/>
          </p:nvSpPr>
          <p:spPr>
            <a:xfrm rot="5400000">
              <a:off x="8172320" y="1917973"/>
              <a:ext cx="3115009" cy="173520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extLst>
                <a:ext uri="{FF2B5EF4-FFF2-40B4-BE49-F238E27FC236}">
                  <a16:creationId xmlns:a16="http://schemas.microsoft.com/office/drawing/2014/main" id="{F4C109D7-9C6C-177F-6411-C455129BB164}"/>
                </a:ext>
              </a:extLst>
            </p:cNvPr>
            <p:cNvSpPr/>
            <p:nvPr/>
          </p:nvSpPr>
          <p:spPr>
            <a:xfrm>
              <a:off x="8862225" y="4343077"/>
              <a:ext cx="1735200" cy="1735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2" name="组合 11">
            <a:extLst>
              <a:ext uri="{FF2B5EF4-FFF2-40B4-BE49-F238E27FC236}">
                <a16:creationId xmlns:a16="http://schemas.microsoft.com/office/drawing/2014/main" id="{73C94663-4308-BA09-2DBF-E4B4092C7144}"/>
              </a:ext>
            </a:extLst>
          </p:cNvPr>
          <p:cNvGrpSpPr/>
          <p:nvPr/>
        </p:nvGrpSpPr>
        <p:grpSpPr>
          <a:xfrm>
            <a:off x="6402976" y="1994790"/>
            <a:ext cx="4239204" cy="4238796"/>
            <a:chOff x="5746750" y="1228068"/>
            <a:chExt cx="4850675" cy="4850209"/>
          </a:xfrm>
        </p:grpSpPr>
        <p:sp>
          <p:nvSpPr>
            <p:cNvPr id="13" name="矩形 12">
              <a:extLst>
                <a:ext uri="{FF2B5EF4-FFF2-40B4-BE49-F238E27FC236}">
                  <a16:creationId xmlns:a16="http://schemas.microsoft.com/office/drawing/2014/main" id="{F2188364-FC83-3B9C-FAE3-785DD8F9FD00}"/>
                </a:ext>
              </a:extLst>
            </p:cNvPr>
            <p:cNvSpPr/>
            <p:nvPr/>
          </p:nvSpPr>
          <p:spPr>
            <a:xfrm>
              <a:off x="5746750" y="4343077"/>
              <a:ext cx="3115009" cy="173520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D03089E1-2513-76AC-E3B8-875E5D20996D}"/>
                </a:ext>
              </a:extLst>
            </p:cNvPr>
            <p:cNvSpPr/>
            <p:nvPr/>
          </p:nvSpPr>
          <p:spPr>
            <a:xfrm rot="5400000">
              <a:off x="8172320" y="1917973"/>
              <a:ext cx="3115009" cy="1735200"/>
            </a:xfrm>
            <a:prstGeom prst="rect">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1F96173A-EBE9-9524-9B80-C7916C007988}"/>
                </a:ext>
              </a:extLst>
            </p:cNvPr>
            <p:cNvSpPr/>
            <p:nvPr/>
          </p:nvSpPr>
          <p:spPr>
            <a:xfrm>
              <a:off x="8862225" y="4343077"/>
              <a:ext cx="1735200" cy="1735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054997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1569660"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实验评估</a:t>
            </a:r>
          </a:p>
        </p:txBody>
      </p:sp>
      <p:grpSp>
        <p:nvGrpSpPr>
          <p:cNvPr id="2" name="组合 1">
            <a:extLst>
              <a:ext uri="{FF2B5EF4-FFF2-40B4-BE49-F238E27FC236}">
                <a16:creationId xmlns:a16="http://schemas.microsoft.com/office/drawing/2014/main" id="{7D47AB82-6D13-E6AB-E2A5-2DD58BD1F9C6}"/>
              </a:ext>
            </a:extLst>
          </p:cNvPr>
          <p:cNvGrpSpPr/>
          <p:nvPr/>
        </p:nvGrpSpPr>
        <p:grpSpPr>
          <a:xfrm>
            <a:off x="438961" y="1097863"/>
            <a:ext cx="2546247" cy="461665"/>
            <a:chOff x="1128483" y="1344854"/>
            <a:chExt cx="2546247"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1415480" y="1344854"/>
              <a:ext cx="2259250" cy="461665"/>
            </a:xfrm>
            <a:prstGeom prst="rect">
              <a:avLst/>
            </a:prstGeom>
            <a:noFill/>
          </p:spPr>
          <p:txBody>
            <a:bodyPr wrap="non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模型性能评估</a:t>
              </a:r>
            </a:p>
          </p:txBody>
        </p:sp>
        <p:sp>
          <p:nvSpPr>
            <p:cNvPr id="15" name="圆角矩形 14">
              <a:extLst>
                <a:ext uri="{FF2B5EF4-FFF2-40B4-BE49-F238E27FC236}">
                  <a16:creationId xmlns:a16="http://schemas.microsoft.com/office/drawing/2014/main" id="{B1F09C35-1E72-AF4C-B181-D991BC7A2FB8}"/>
                </a:ext>
              </a:extLst>
            </p:cNvPr>
            <p:cNvSpPr/>
            <p:nvPr/>
          </p:nvSpPr>
          <p:spPr>
            <a:xfrm>
              <a:off x="1128483" y="1487477"/>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pic>
        <p:nvPicPr>
          <p:cNvPr id="7" name="图片 6">
            <a:extLst>
              <a:ext uri="{FF2B5EF4-FFF2-40B4-BE49-F238E27FC236}">
                <a16:creationId xmlns:a16="http://schemas.microsoft.com/office/drawing/2014/main" id="{2C7DD50F-B554-7C64-AF03-4566894ABA92}"/>
              </a:ext>
            </a:extLst>
          </p:cNvPr>
          <p:cNvPicPr>
            <a:picLocks noChangeAspect="1"/>
          </p:cNvPicPr>
          <p:nvPr/>
        </p:nvPicPr>
        <p:blipFill>
          <a:blip r:embed="rId6"/>
          <a:stretch>
            <a:fillRect/>
          </a:stretch>
        </p:blipFill>
        <p:spPr>
          <a:xfrm>
            <a:off x="378647" y="2259511"/>
            <a:ext cx="5357908" cy="3931917"/>
          </a:xfrm>
          <a:prstGeom prst="rect">
            <a:avLst/>
          </a:prstGeom>
        </p:spPr>
      </p:pic>
      <p:sp>
        <p:nvSpPr>
          <p:cNvPr id="8" name="矩形 7">
            <a:extLst>
              <a:ext uri="{FF2B5EF4-FFF2-40B4-BE49-F238E27FC236}">
                <a16:creationId xmlns:a16="http://schemas.microsoft.com/office/drawing/2014/main" id="{376E766A-F435-0DC1-4CCF-5791DB1D027B}"/>
              </a:ext>
            </a:extLst>
          </p:cNvPr>
          <p:cNvSpPr/>
          <p:nvPr/>
        </p:nvSpPr>
        <p:spPr>
          <a:xfrm>
            <a:off x="5299386" y="4722975"/>
            <a:ext cx="377434" cy="1247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B352D3BB-D67D-7570-5EB6-67407F40DA41}"/>
              </a:ext>
            </a:extLst>
          </p:cNvPr>
          <p:cNvSpPr txBox="1"/>
          <p:nvPr/>
        </p:nvSpPr>
        <p:spPr>
          <a:xfrm>
            <a:off x="4224716" y="4469563"/>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18</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0" name="文本框 29">
            <a:extLst>
              <a:ext uri="{FF2B5EF4-FFF2-40B4-BE49-F238E27FC236}">
                <a16:creationId xmlns:a16="http://schemas.microsoft.com/office/drawing/2014/main" id="{C734B86A-F5E2-1AE3-98B5-057E28957C47}"/>
              </a:ext>
            </a:extLst>
          </p:cNvPr>
          <p:cNvSpPr txBox="1"/>
          <p:nvPr/>
        </p:nvSpPr>
        <p:spPr>
          <a:xfrm>
            <a:off x="2373383" y="4812997"/>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19</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1" name="文本框 30">
            <a:extLst>
              <a:ext uri="{FF2B5EF4-FFF2-40B4-BE49-F238E27FC236}">
                <a16:creationId xmlns:a16="http://schemas.microsoft.com/office/drawing/2014/main" id="{2AE6AEDD-F2A9-A98A-A7AA-0F3C93B24149}"/>
              </a:ext>
            </a:extLst>
          </p:cNvPr>
          <p:cNvSpPr txBox="1"/>
          <p:nvPr/>
        </p:nvSpPr>
        <p:spPr>
          <a:xfrm>
            <a:off x="1058662" y="3770100"/>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21</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2" name="文本框 31">
            <a:extLst>
              <a:ext uri="{FF2B5EF4-FFF2-40B4-BE49-F238E27FC236}">
                <a16:creationId xmlns:a16="http://schemas.microsoft.com/office/drawing/2014/main" id="{2251FF2B-31C4-CFCA-EEC2-71FD41E2E02A}"/>
              </a:ext>
            </a:extLst>
          </p:cNvPr>
          <p:cNvSpPr txBox="1"/>
          <p:nvPr/>
        </p:nvSpPr>
        <p:spPr>
          <a:xfrm>
            <a:off x="1027330" y="4030940"/>
            <a:ext cx="304414"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20</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3" name="文本框 32">
            <a:extLst>
              <a:ext uri="{FF2B5EF4-FFF2-40B4-BE49-F238E27FC236}">
                <a16:creationId xmlns:a16="http://schemas.microsoft.com/office/drawing/2014/main" id="{F530A612-0B3E-CEFD-FFE3-43478C1663A6}"/>
              </a:ext>
            </a:extLst>
          </p:cNvPr>
          <p:cNvSpPr txBox="1"/>
          <p:nvPr/>
        </p:nvSpPr>
        <p:spPr>
          <a:xfrm>
            <a:off x="3036667" y="3290368"/>
            <a:ext cx="254627"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9</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4" name="文本框 33">
            <a:extLst>
              <a:ext uri="{FF2B5EF4-FFF2-40B4-BE49-F238E27FC236}">
                <a16:creationId xmlns:a16="http://schemas.microsoft.com/office/drawing/2014/main" id="{E8E65277-6E7E-F3A5-6249-FB27A46DAF72}"/>
              </a:ext>
            </a:extLst>
          </p:cNvPr>
          <p:cNvSpPr txBox="1"/>
          <p:nvPr/>
        </p:nvSpPr>
        <p:spPr>
          <a:xfrm>
            <a:off x="1569080" y="3568774"/>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24</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5" name="文本框 34">
            <a:extLst>
              <a:ext uri="{FF2B5EF4-FFF2-40B4-BE49-F238E27FC236}">
                <a16:creationId xmlns:a16="http://schemas.microsoft.com/office/drawing/2014/main" id="{8373C91A-8F53-12AC-C975-5B6011E07AAB}"/>
              </a:ext>
            </a:extLst>
          </p:cNvPr>
          <p:cNvSpPr txBox="1"/>
          <p:nvPr/>
        </p:nvSpPr>
        <p:spPr>
          <a:xfrm>
            <a:off x="4740928" y="3986548"/>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23</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6" name="文本框 35">
            <a:extLst>
              <a:ext uri="{FF2B5EF4-FFF2-40B4-BE49-F238E27FC236}">
                <a16:creationId xmlns:a16="http://schemas.microsoft.com/office/drawing/2014/main" id="{6D6083C9-A726-882E-A6AD-0FEA0D1B2C28}"/>
              </a:ext>
            </a:extLst>
          </p:cNvPr>
          <p:cNvSpPr txBox="1"/>
          <p:nvPr/>
        </p:nvSpPr>
        <p:spPr>
          <a:xfrm>
            <a:off x="4132846" y="4142337"/>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22</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7" name="文本框 36">
            <a:extLst>
              <a:ext uri="{FF2B5EF4-FFF2-40B4-BE49-F238E27FC236}">
                <a16:creationId xmlns:a16="http://schemas.microsoft.com/office/drawing/2014/main" id="{AB444567-3F7E-8B18-41BE-05A666189BAB}"/>
              </a:ext>
            </a:extLst>
          </p:cNvPr>
          <p:cNvSpPr txBox="1"/>
          <p:nvPr/>
        </p:nvSpPr>
        <p:spPr>
          <a:xfrm>
            <a:off x="1868707" y="4714508"/>
            <a:ext cx="304414"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27</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8" name="文本框 37">
            <a:extLst>
              <a:ext uri="{FF2B5EF4-FFF2-40B4-BE49-F238E27FC236}">
                <a16:creationId xmlns:a16="http://schemas.microsoft.com/office/drawing/2014/main" id="{0AA71A55-7731-9668-DA3A-8C49D9FE55A9}"/>
              </a:ext>
            </a:extLst>
          </p:cNvPr>
          <p:cNvSpPr txBox="1"/>
          <p:nvPr/>
        </p:nvSpPr>
        <p:spPr>
          <a:xfrm>
            <a:off x="2577991" y="2516177"/>
            <a:ext cx="304414"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26</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39" name="文本框 38">
            <a:extLst>
              <a:ext uri="{FF2B5EF4-FFF2-40B4-BE49-F238E27FC236}">
                <a16:creationId xmlns:a16="http://schemas.microsoft.com/office/drawing/2014/main" id="{8814A721-142E-9FA7-8F3D-7CBF46FE2535}"/>
              </a:ext>
            </a:extLst>
          </p:cNvPr>
          <p:cNvSpPr txBox="1"/>
          <p:nvPr/>
        </p:nvSpPr>
        <p:spPr>
          <a:xfrm>
            <a:off x="1971823" y="2598309"/>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25</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0" name="文本框 39">
            <a:extLst>
              <a:ext uri="{FF2B5EF4-FFF2-40B4-BE49-F238E27FC236}">
                <a16:creationId xmlns:a16="http://schemas.microsoft.com/office/drawing/2014/main" id="{072F303B-F613-DECC-26A0-5B17A9F2E74E}"/>
              </a:ext>
            </a:extLst>
          </p:cNvPr>
          <p:cNvSpPr txBox="1"/>
          <p:nvPr/>
        </p:nvSpPr>
        <p:spPr>
          <a:xfrm>
            <a:off x="2286383" y="3128803"/>
            <a:ext cx="254627"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8</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1" name="文本框 40">
            <a:extLst>
              <a:ext uri="{FF2B5EF4-FFF2-40B4-BE49-F238E27FC236}">
                <a16:creationId xmlns:a16="http://schemas.microsoft.com/office/drawing/2014/main" id="{251FE769-44EA-9530-3281-051864E32355}"/>
              </a:ext>
            </a:extLst>
          </p:cNvPr>
          <p:cNvSpPr txBox="1"/>
          <p:nvPr/>
        </p:nvSpPr>
        <p:spPr>
          <a:xfrm>
            <a:off x="2066905" y="5340596"/>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3</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2" name="文本框 41">
            <a:extLst>
              <a:ext uri="{FF2B5EF4-FFF2-40B4-BE49-F238E27FC236}">
                <a16:creationId xmlns:a16="http://schemas.microsoft.com/office/drawing/2014/main" id="{A4C97F88-6D34-4767-A00F-EA397E2C4E90}"/>
              </a:ext>
            </a:extLst>
          </p:cNvPr>
          <p:cNvSpPr txBox="1"/>
          <p:nvPr/>
        </p:nvSpPr>
        <p:spPr>
          <a:xfrm>
            <a:off x="3206830" y="4767352"/>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3" name="文本框 42">
            <a:extLst>
              <a:ext uri="{FF2B5EF4-FFF2-40B4-BE49-F238E27FC236}">
                <a16:creationId xmlns:a16="http://schemas.microsoft.com/office/drawing/2014/main" id="{15A442E4-683D-49DD-8CB4-2CB242ED1EF4}"/>
              </a:ext>
            </a:extLst>
          </p:cNvPr>
          <p:cNvSpPr txBox="1"/>
          <p:nvPr/>
        </p:nvSpPr>
        <p:spPr>
          <a:xfrm>
            <a:off x="4659716" y="3549879"/>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4" name="文本框 43">
            <a:extLst>
              <a:ext uri="{FF2B5EF4-FFF2-40B4-BE49-F238E27FC236}">
                <a16:creationId xmlns:a16="http://schemas.microsoft.com/office/drawing/2014/main" id="{CC2D1966-BF67-B68B-453B-79A9720F3AA2}"/>
              </a:ext>
            </a:extLst>
          </p:cNvPr>
          <p:cNvSpPr txBox="1"/>
          <p:nvPr/>
        </p:nvSpPr>
        <p:spPr>
          <a:xfrm>
            <a:off x="3939037" y="3589546"/>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0</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5" name="文本框 44">
            <a:extLst>
              <a:ext uri="{FF2B5EF4-FFF2-40B4-BE49-F238E27FC236}">
                <a16:creationId xmlns:a16="http://schemas.microsoft.com/office/drawing/2014/main" id="{E508D56B-8EBB-EBF0-4FA5-25C624E91B93}"/>
              </a:ext>
            </a:extLst>
          </p:cNvPr>
          <p:cNvSpPr txBox="1"/>
          <p:nvPr/>
        </p:nvSpPr>
        <p:spPr>
          <a:xfrm>
            <a:off x="4351880" y="5003269"/>
            <a:ext cx="254628"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7</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6" name="文本框 45">
            <a:extLst>
              <a:ext uri="{FF2B5EF4-FFF2-40B4-BE49-F238E27FC236}">
                <a16:creationId xmlns:a16="http://schemas.microsoft.com/office/drawing/2014/main" id="{11C94E3F-5789-6F42-84BE-2DFBDF7BF10F}"/>
              </a:ext>
            </a:extLst>
          </p:cNvPr>
          <p:cNvSpPr txBox="1"/>
          <p:nvPr/>
        </p:nvSpPr>
        <p:spPr>
          <a:xfrm>
            <a:off x="3502428" y="3986548"/>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6</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7" name="文本框 46">
            <a:extLst>
              <a:ext uri="{FF2B5EF4-FFF2-40B4-BE49-F238E27FC236}">
                <a16:creationId xmlns:a16="http://schemas.microsoft.com/office/drawing/2014/main" id="{7E509D02-F8F4-5DF1-5679-B8FF5AA133BB}"/>
              </a:ext>
            </a:extLst>
          </p:cNvPr>
          <p:cNvSpPr txBox="1"/>
          <p:nvPr/>
        </p:nvSpPr>
        <p:spPr>
          <a:xfrm>
            <a:off x="3613203" y="5229232"/>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5</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8" name="文本框 47">
            <a:extLst>
              <a:ext uri="{FF2B5EF4-FFF2-40B4-BE49-F238E27FC236}">
                <a16:creationId xmlns:a16="http://schemas.microsoft.com/office/drawing/2014/main" id="{76FB3D2C-77D3-C7F4-0F92-1B3365EA6EA5}"/>
              </a:ext>
            </a:extLst>
          </p:cNvPr>
          <p:cNvSpPr txBox="1"/>
          <p:nvPr/>
        </p:nvSpPr>
        <p:spPr>
          <a:xfrm>
            <a:off x="815942" y="4363304"/>
            <a:ext cx="254627" cy="254429"/>
          </a:xfrm>
          <a:prstGeom prst="rect">
            <a:avLst/>
          </a:prstGeom>
          <a:solidFill>
            <a:schemeClr val="bg1">
              <a:alpha val="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4</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1" name="文本框 50">
            <a:extLst>
              <a:ext uri="{FF2B5EF4-FFF2-40B4-BE49-F238E27FC236}">
                <a16:creationId xmlns:a16="http://schemas.microsoft.com/office/drawing/2014/main" id="{99004F94-9437-BEA2-EE96-82D7BC836686}"/>
              </a:ext>
            </a:extLst>
          </p:cNvPr>
          <p:cNvSpPr txBox="1"/>
          <p:nvPr/>
        </p:nvSpPr>
        <p:spPr>
          <a:xfrm>
            <a:off x="2361693" y="3810804"/>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17</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2" name="文本框 51">
            <a:extLst>
              <a:ext uri="{FF2B5EF4-FFF2-40B4-BE49-F238E27FC236}">
                <a16:creationId xmlns:a16="http://schemas.microsoft.com/office/drawing/2014/main" id="{44AFAE9C-A4BD-16F9-FDC9-7E80404284AC}"/>
              </a:ext>
            </a:extLst>
          </p:cNvPr>
          <p:cNvSpPr txBox="1"/>
          <p:nvPr/>
        </p:nvSpPr>
        <p:spPr>
          <a:xfrm>
            <a:off x="3029730" y="2636193"/>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16</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3" name="文本框 52">
            <a:extLst>
              <a:ext uri="{FF2B5EF4-FFF2-40B4-BE49-F238E27FC236}">
                <a16:creationId xmlns:a16="http://schemas.microsoft.com/office/drawing/2014/main" id="{9E157293-B505-546D-F91D-7C79C80B3DA6}"/>
              </a:ext>
            </a:extLst>
          </p:cNvPr>
          <p:cNvSpPr txBox="1"/>
          <p:nvPr/>
        </p:nvSpPr>
        <p:spPr>
          <a:xfrm>
            <a:off x="2017118" y="4275127"/>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15</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4" name="文本框 53">
            <a:extLst>
              <a:ext uri="{FF2B5EF4-FFF2-40B4-BE49-F238E27FC236}">
                <a16:creationId xmlns:a16="http://schemas.microsoft.com/office/drawing/2014/main" id="{87117B43-E196-3B5D-419E-166A826A39E6}"/>
              </a:ext>
            </a:extLst>
          </p:cNvPr>
          <p:cNvSpPr txBox="1"/>
          <p:nvPr/>
        </p:nvSpPr>
        <p:spPr>
          <a:xfrm>
            <a:off x="1314500" y="2942902"/>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14</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5" name="文本框 54">
            <a:extLst>
              <a:ext uri="{FF2B5EF4-FFF2-40B4-BE49-F238E27FC236}">
                <a16:creationId xmlns:a16="http://schemas.microsoft.com/office/drawing/2014/main" id="{BC5793AD-0A0A-8547-D68C-DEAE03889DD3}"/>
              </a:ext>
            </a:extLst>
          </p:cNvPr>
          <p:cNvSpPr txBox="1"/>
          <p:nvPr/>
        </p:nvSpPr>
        <p:spPr>
          <a:xfrm>
            <a:off x="3828432" y="2880798"/>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13</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6" name="文本框 55">
            <a:extLst>
              <a:ext uri="{FF2B5EF4-FFF2-40B4-BE49-F238E27FC236}">
                <a16:creationId xmlns:a16="http://schemas.microsoft.com/office/drawing/2014/main" id="{A38824D5-2B6A-4869-A6FD-4056B429398A}"/>
              </a:ext>
            </a:extLst>
          </p:cNvPr>
          <p:cNvSpPr txBox="1"/>
          <p:nvPr/>
        </p:nvSpPr>
        <p:spPr>
          <a:xfrm>
            <a:off x="2815160" y="5427352"/>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12</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7" name="文本框 56">
            <a:extLst>
              <a:ext uri="{FF2B5EF4-FFF2-40B4-BE49-F238E27FC236}">
                <a16:creationId xmlns:a16="http://schemas.microsoft.com/office/drawing/2014/main" id="{03C608CD-1621-002F-9F50-E3C72B775768}"/>
              </a:ext>
            </a:extLst>
          </p:cNvPr>
          <p:cNvSpPr txBox="1"/>
          <p:nvPr/>
        </p:nvSpPr>
        <p:spPr>
          <a:xfrm>
            <a:off x="2721335" y="4350730"/>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11</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8" name="文本框 57">
            <a:extLst>
              <a:ext uri="{FF2B5EF4-FFF2-40B4-BE49-F238E27FC236}">
                <a16:creationId xmlns:a16="http://schemas.microsoft.com/office/drawing/2014/main" id="{910C3D7E-7A2D-47F0-9D9B-C0E58672ED1A}"/>
              </a:ext>
            </a:extLst>
          </p:cNvPr>
          <p:cNvSpPr txBox="1"/>
          <p:nvPr/>
        </p:nvSpPr>
        <p:spPr>
          <a:xfrm>
            <a:off x="3006116" y="3659793"/>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10</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 name="矩形 3">
            <a:extLst>
              <a:ext uri="{FF2B5EF4-FFF2-40B4-BE49-F238E27FC236}">
                <a16:creationId xmlns:a16="http://schemas.microsoft.com/office/drawing/2014/main" id="{D02BB7B7-5C19-2D11-BC30-67892E88F609}"/>
              </a:ext>
            </a:extLst>
          </p:cNvPr>
          <p:cNvSpPr/>
          <p:nvPr/>
        </p:nvSpPr>
        <p:spPr>
          <a:xfrm>
            <a:off x="3278738" y="1129281"/>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特征融合消融实验结果对比</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pic>
        <p:nvPicPr>
          <p:cNvPr id="24" name="图片 23">
            <a:extLst>
              <a:ext uri="{FF2B5EF4-FFF2-40B4-BE49-F238E27FC236}">
                <a16:creationId xmlns:a16="http://schemas.microsoft.com/office/drawing/2014/main" id="{E203FB66-7832-1663-A3D6-254B0C10F5C1}"/>
              </a:ext>
            </a:extLst>
          </p:cNvPr>
          <p:cNvPicPr>
            <a:picLocks noChangeAspect="1"/>
          </p:cNvPicPr>
          <p:nvPr/>
        </p:nvPicPr>
        <p:blipFill>
          <a:blip r:embed="rId7"/>
          <a:srcRect/>
          <a:stretch/>
        </p:blipFill>
        <p:spPr>
          <a:xfrm>
            <a:off x="6077724" y="2272977"/>
            <a:ext cx="5357908" cy="3901503"/>
          </a:xfrm>
          <a:prstGeom prst="rect">
            <a:avLst/>
          </a:prstGeom>
        </p:spPr>
      </p:pic>
      <p:sp>
        <p:nvSpPr>
          <p:cNvPr id="25" name="文本框 24">
            <a:extLst>
              <a:ext uri="{FF2B5EF4-FFF2-40B4-BE49-F238E27FC236}">
                <a16:creationId xmlns:a16="http://schemas.microsoft.com/office/drawing/2014/main" id="{A3FC544A-4D24-20A9-06DE-A153493A0BB7}"/>
              </a:ext>
            </a:extLst>
          </p:cNvPr>
          <p:cNvSpPr txBox="1"/>
          <p:nvPr/>
        </p:nvSpPr>
        <p:spPr>
          <a:xfrm>
            <a:off x="9840416" y="4617733"/>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0</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49" name="文本框 48">
            <a:extLst>
              <a:ext uri="{FF2B5EF4-FFF2-40B4-BE49-F238E27FC236}">
                <a16:creationId xmlns:a16="http://schemas.microsoft.com/office/drawing/2014/main" id="{12F2307E-5401-B8E2-53E1-F56E92478A9E}"/>
              </a:ext>
            </a:extLst>
          </p:cNvPr>
          <p:cNvSpPr txBox="1"/>
          <p:nvPr/>
        </p:nvSpPr>
        <p:spPr>
          <a:xfrm>
            <a:off x="6947194" y="4644658"/>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0" name="文本框 49">
            <a:extLst>
              <a:ext uri="{FF2B5EF4-FFF2-40B4-BE49-F238E27FC236}">
                <a16:creationId xmlns:a16="http://schemas.microsoft.com/office/drawing/2014/main" id="{882970A5-75A8-CDE4-B8AC-EFEBFA335F6A}"/>
              </a:ext>
            </a:extLst>
          </p:cNvPr>
          <p:cNvSpPr txBox="1"/>
          <p:nvPr/>
        </p:nvSpPr>
        <p:spPr>
          <a:xfrm>
            <a:off x="7480881" y="5001602"/>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23</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9" name="文本框 58">
            <a:extLst>
              <a:ext uri="{FF2B5EF4-FFF2-40B4-BE49-F238E27FC236}">
                <a16:creationId xmlns:a16="http://schemas.microsoft.com/office/drawing/2014/main" id="{97AAB01F-4A71-B52E-E9D4-9292A448E802}"/>
              </a:ext>
            </a:extLst>
          </p:cNvPr>
          <p:cNvSpPr txBox="1"/>
          <p:nvPr/>
        </p:nvSpPr>
        <p:spPr>
          <a:xfrm>
            <a:off x="8541471" y="4837175"/>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22</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60" name="文本框 59">
            <a:extLst>
              <a:ext uri="{FF2B5EF4-FFF2-40B4-BE49-F238E27FC236}">
                <a16:creationId xmlns:a16="http://schemas.microsoft.com/office/drawing/2014/main" id="{8FDC3C58-5D74-DDFA-306F-D44D5BF40C2C}"/>
              </a:ext>
            </a:extLst>
          </p:cNvPr>
          <p:cNvSpPr txBox="1"/>
          <p:nvPr/>
        </p:nvSpPr>
        <p:spPr>
          <a:xfrm>
            <a:off x="8329981" y="4990786"/>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18</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61" name="文本框 60">
            <a:extLst>
              <a:ext uri="{FF2B5EF4-FFF2-40B4-BE49-F238E27FC236}">
                <a16:creationId xmlns:a16="http://schemas.microsoft.com/office/drawing/2014/main" id="{B8A05053-8FDC-7790-99F3-80773F235AF5}"/>
              </a:ext>
            </a:extLst>
          </p:cNvPr>
          <p:cNvSpPr txBox="1"/>
          <p:nvPr/>
        </p:nvSpPr>
        <p:spPr>
          <a:xfrm>
            <a:off x="7681197" y="4444672"/>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5</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62" name="文本框 61">
            <a:extLst>
              <a:ext uri="{FF2B5EF4-FFF2-40B4-BE49-F238E27FC236}">
                <a16:creationId xmlns:a16="http://schemas.microsoft.com/office/drawing/2014/main" id="{0749EC19-F847-9A2A-6360-6545F272D436}"/>
              </a:ext>
            </a:extLst>
          </p:cNvPr>
          <p:cNvSpPr txBox="1"/>
          <p:nvPr/>
        </p:nvSpPr>
        <p:spPr>
          <a:xfrm>
            <a:off x="8997611" y="4423506"/>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6</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63" name="文本框 62">
            <a:extLst>
              <a:ext uri="{FF2B5EF4-FFF2-40B4-BE49-F238E27FC236}">
                <a16:creationId xmlns:a16="http://schemas.microsoft.com/office/drawing/2014/main" id="{824C4417-B6C3-C1E3-8C3B-01F341106AAB}"/>
              </a:ext>
            </a:extLst>
          </p:cNvPr>
          <p:cNvSpPr txBox="1"/>
          <p:nvPr/>
        </p:nvSpPr>
        <p:spPr>
          <a:xfrm>
            <a:off x="6766353" y="4027089"/>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13</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64" name="文本框 63">
            <a:extLst>
              <a:ext uri="{FF2B5EF4-FFF2-40B4-BE49-F238E27FC236}">
                <a16:creationId xmlns:a16="http://schemas.microsoft.com/office/drawing/2014/main" id="{B592F071-597C-FA3C-7126-0ECB50C12E63}"/>
              </a:ext>
            </a:extLst>
          </p:cNvPr>
          <p:cNvSpPr txBox="1"/>
          <p:nvPr/>
        </p:nvSpPr>
        <p:spPr>
          <a:xfrm>
            <a:off x="9417130" y="3659792"/>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65" name="文本框 64">
            <a:extLst>
              <a:ext uri="{FF2B5EF4-FFF2-40B4-BE49-F238E27FC236}">
                <a16:creationId xmlns:a16="http://schemas.microsoft.com/office/drawing/2014/main" id="{B507E40E-F7DD-34B0-BCEB-79AFA3BD14CE}"/>
              </a:ext>
            </a:extLst>
          </p:cNvPr>
          <p:cNvSpPr txBox="1"/>
          <p:nvPr/>
        </p:nvSpPr>
        <p:spPr>
          <a:xfrm>
            <a:off x="10080887" y="3512503"/>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19</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66" name="文本框 65">
            <a:extLst>
              <a:ext uri="{FF2B5EF4-FFF2-40B4-BE49-F238E27FC236}">
                <a16:creationId xmlns:a16="http://schemas.microsoft.com/office/drawing/2014/main" id="{0B7949A1-315F-3917-7D92-8280DD8356D6}"/>
              </a:ext>
            </a:extLst>
          </p:cNvPr>
          <p:cNvSpPr txBox="1"/>
          <p:nvPr/>
        </p:nvSpPr>
        <p:spPr>
          <a:xfrm>
            <a:off x="8944702" y="5171778"/>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11</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67" name="文本框 66">
            <a:extLst>
              <a:ext uri="{FF2B5EF4-FFF2-40B4-BE49-F238E27FC236}">
                <a16:creationId xmlns:a16="http://schemas.microsoft.com/office/drawing/2014/main" id="{6D88667A-E0EA-2F5A-E354-80C381141FAC}"/>
              </a:ext>
            </a:extLst>
          </p:cNvPr>
          <p:cNvSpPr txBox="1"/>
          <p:nvPr/>
        </p:nvSpPr>
        <p:spPr>
          <a:xfrm>
            <a:off x="8267488" y="5455418"/>
            <a:ext cx="254628"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7</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68" name="文本框 67">
            <a:extLst>
              <a:ext uri="{FF2B5EF4-FFF2-40B4-BE49-F238E27FC236}">
                <a16:creationId xmlns:a16="http://schemas.microsoft.com/office/drawing/2014/main" id="{050B7DB7-D167-1A72-B89E-47F36DC09A3D}"/>
              </a:ext>
            </a:extLst>
          </p:cNvPr>
          <p:cNvSpPr txBox="1"/>
          <p:nvPr/>
        </p:nvSpPr>
        <p:spPr>
          <a:xfrm>
            <a:off x="10388125" y="4009447"/>
            <a:ext cx="254627"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3</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69" name="文本框 68">
            <a:extLst>
              <a:ext uri="{FF2B5EF4-FFF2-40B4-BE49-F238E27FC236}">
                <a16:creationId xmlns:a16="http://schemas.microsoft.com/office/drawing/2014/main" id="{CB03D18A-1368-A58A-34A6-A7E256BF7989}"/>
              </a:ext>
            </a:extLst>
          </p:cNvPr>
          <p:cNvSpPr txBox="1"/>
          <p:nvPr/>
        </p:nvSpPr>
        <p:spPr>
          <a:xfrm>
            <a:off x="8604471" y="3405364"/>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10</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70" name="文本框 69">
            <a:extLst>
              <a:ext uri="{FF2B5EF4-FFF2-40B4-BE49-F238E27FC236}">
                <a16:creationId xmlns:a16="http://schemas.microsoft.com/office/drawing/2014/main" id="{554DE8FE-D99D-F316-9FF0-C0D7EDCD44E2}"/>
              </a:ext>
            </a:extLst>
          </p:cNvPr>
          <p:cNvSpPr txBox="1"/>
          <p:nvPr/>
        </p:nvSpPr>
        <p:spPr>
          <a:xfrm>
            <a:off x="6943453" y="3569982"/>
            <a:ext cx="254627"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9</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71" name="文本框 70">
            <a:extLst>
              <a:ext uri="{FF2B5EF4-FFF2-40B4-BE49-F238E27FC236}">
                <a16:creationId xmlns:a16="http://schemas.microsoft.com/office/drawing/2014/main" id="{118C2BE1-A712-0A28-977B-E2FA7DAB70BE}"/>
              </a:ext>
            </a:extLst>
          </p:cNvPr>
          <p:cNvSpPr txBox="1"/>
          <p:nvPr/>
        </p:nvSpPr>
        <p:spPr>
          <a:xfrm>
            <a:off x="9724560" y="4065118"/>
            <a:ext cx="254627"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8</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72" name="文本框 71">
            <a:extLst>
              <a:ext uri="{FF2B5EF4-FFF2-40B4-BE49-F238E27FC236}">
                <a16:creationId xmlns:a16="http://schemas.microsoft.com/office/drawing/2014/main" id="{774B1E73-91F6-D35B-D3F6-B92942B814B5}"/>
              </a:ext>
            </a:extLst>
          </p:cNvPr>
          <p:cNvSpPr txBox="1"/>
          <p:nvPr/>
        </p:nvSpPr>
        <p:spPr>
          <a:xfrm>
            <a:off x="9303023" y="2789366"/>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17</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73" name="文本框 72">
            <a:extLst>
              <a:ext uri="{FF2B5EF4-FFF2-40B4-BE49-F238E27FC236}">
                <a16:creationId xmlns:a16="http://schemas.microsoft.com/office/drawing/2014/main" id="{55513C3A-C6F8-041F-83B2-6A517FE6A011}"/>
              </a:ext>
            </a:extLst>
          </p:cNvPr>
          <p:cNvSpPr txBox="1"/>
          <p:nvPr/>
        </p:nvSpPr>
        <p:spPr>
          <a:xfrm>
            <a:off x="7711758" y="2570188"/>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16</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74" name="文本框 73">
            <a:extLst>
              <a:ext uri="{FF2B5EF4-FFF2-40B4-BE49-F238E27FC236}">
                <a16:creationId xmlns:a16="http://schemas.microsoft.com/office/drawing/2014/main" id="{4AF42231-BE9F-642D-02FB-C2754EE02415}"/>
              </a:ext>
            </a:extLst>
          </p:cNvPr>
          <p:cNvSpPr txBox="1"/>
          <p:nvPr/>
        </p:nvSpPr>
        <p:spPr>
          <a:xfrm>
            <a:off x="7322621" y="2824617"/>
            <a:ext cx="304414"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26</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75" name="文本框 74">
            <a:extLst>
              <a:ext uri="{FF2B5EF4-FFF2-40B4-BE49-F238E27FC236}">
                <a16:creationId xmlns:a16="http://schemas.microsoft.com/office/drawing/2014/main" id="{624CC1D8-E6F6-D2F7-0652-739A29EB3211}"/>
              </a:ext>
            </a:extLst>
          </p:cNvPr>
          <p:cNvSpPr txBox="1"/>
          <p:nvPr/>
        </p:nvSpPr>
        <p:spPr>
          <a:xfrm>
            <a:off x="7331541" y="3197331"/>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25</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76" name="文本框 75">
            <a:extLst>
              <a:ext uri="{FF2B5EF4-FFF2-40B4-BE49-F238E27FC236}">
                <a16:creationId xmlns:a16="http://schemas.microsoft.com/office/drawing/2014/main" id="{9A3D205C-E895-B410-8C03-587F78AAB161}"/>
              </a:ext>
            </a:extLst>
          </p:cNvPr>
          <p:cNvSpPr txBox="1"/>
          <p:nvPr/>
        </p:nvSpPr>
        <p:spPr>
          <a:xfrm>
            <a:off x="8082006" y="2993653"/>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14</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77" name="文本框 76">
            <a:extLst>
              <a:ext uri="{FF2B5EF4-FFF2-40B4-BE49-F238E27FC236}">
                <a16:creationId xmlns:a16="http://schemas.microsoft.com/office/drawing/2014/main" id="{75D44D42-D3F9-6CB0-035A-C217F229877A}"/>
              </a:ext>
            </a:extLst>
          </p:cNvPr>
          <p:cNvSpPr txBox="1"/>
          <p:nvPr/>
        </p:nvSpPr>
        <p:spPr>
          <a:xfrm>
            <a:off x="8741618" y="2442974"/>
            <a:ext cx="254627" cy="254429"/>
          </a:xfrm>
          <a:prstGeom prst="rect">
            <a:avLst/>
          </a:prstGeom>
          <a:solidFill>
            <a:schemeClr val="bg1">
              <a:alpha val="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4</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78" name="文本框 77">
            <a:extLst>
              <a:ext uri="{FF2B5EF4-FFF2-40B4-BE49-F238E27FC236}">
                <a16:creationId xmlns:a16="http://schemas.microsoft.com/office/drawing/2014/main" id="{89C35E7F-CC74-6A6C-1647-7D0E89645F20}"/>
              </a:ext>
            </a:extLst>
          </p:cNvPr>
          <p:cNvSpPr txBox="1"/>
          <p:nvPr/>
        </p:nvSpPr>
        <p:spPr>
          <a:xfrm>
            <a:off x="9984269" y="3127120"/>
            <a:ext cx="304414"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27</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79" name="文本框 78">
            <a:extLst>
              <a:ext uri="{FF2B5EF4-FFF2-40B4-BE49-F238E27FC236}">
                <a16:creationId xmlns:a16="http://schemas.microsoft.com/office/drawing/2014/main" id="{1A46674C-DE67-E471-67F2-F716BB6216A3}"/>
              </a:ext>
            </a:extLst>
          </p:cNvPr>
          <p:cNvSpPr txBox="1"/>
          <p:nvPr/>
        </p:nvSpPr>
        <p:spPr>
          <a:xfrm>
            <a:off x="8241160" y="4189498"/>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15</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80" name="文本框 79">
            <a:extLst>
              <a:ext uri="{FF2B5EF4-FFF2-40B4-BE49-F238E27FC236}">
                <a16:creationId xmlns:a16="http://schemas.microsoft.com/office/drawing/2014/main" id="{FC480D92-2881-FE2D-8E9F-92B170E86776}"/>
              </a:ext>
            </a:extLst>
          </p:cNvPr>
          <p:cNvSpPr txBox="1"/>
          <p:nvPr/>
        </p:nvSpPr>
        <p:spPr>
          <a:xfrm>
            <a:off x="7681197" y="3923601"/>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24</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82" name="文本框 81">
            <a:extLst>
              <a:ext uri="{FF2B5EF4-FFF2-40B4-BE49-F238E27FC236}">
                <a16:creationId xmlns:a16="http://schemas.microsoft.com/office/drawing/2014/main" id="{BCCB445F-42C4-30A7-464C-754154214F89}"/>
              </a:ext>
            </a:extLst>
          </p:cNvPr>
          <p:cNvSpPr txBox="1"/>
          <p:nvPr/>
        </p:nvSpPr>
        <p:spPr>
          <a:xfrm>
            <a:off x="7972714" y="3551046"/>
            <a:ext cx="304415"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21</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83" name="文本框 82">
            <a:extLst>
              <a:ext uri="{FF2B5EF4-FFF2-40B4-BE49-F238E27FC236}">
                <a16:creationId xmlns:a16="http://schemas.microsoft.com/office/drawing/2014/main" id="{F5812611-4712-6CB0-77F9-92BB917338DF}"/>
              </a:ext>
            </a:extLst>
          </p:cNvPr>
          <p:cNvSpPr txBox="1"/>
          <p:nvPr/>
        </p:nvSpPr>
        <p:spPr>
          <a:xfrm>
            <a:off x="8792495" y="3031228"/>
            <a:ext cx="304414" cy="254429"/>
          </a:xfrm>
          <a:prstGeom prst="rect">
            <a:avLst/>
          </a:prstGeom>
          <a:solidFill>
            <a:schemeClr val="bg1">
              <a:alpha val="4000"/>
            </a:schemeClr>
          </a:solid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20</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84" name="矩形 83">
            <a:extLst>
              <a:ext uri="{FF2B5EF4-FFF2-40B4-BE49-F238E27FC236}">
                <a16:creationId xmlns:a16="http://schemas.microsoft.com/office/drawing/2014/main" id="{63F62BAE-F1A6-9301-B7D6-B0DF295C587D}"/>
              </a:ext>
            </a:extLst>
          </p:cNvPr>
          <p:cNvSpPr/>
          <p:nvPr/>
        </p:nvSpPr>
        <p:spPr>
          <a:xfrm>
            <a:off x="10991276" y="4714508"/>
            <a:ext cx="377434" cy="12478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文本框 85">
            <a:extLst>
              <a:ext uri="{FF2B5EF4-FFF2-40B4-BE49-F238E27FC236}">
                <a16:creationId xmlns:a16="http://schemas.microsoft.com/office/drawing/2014/main" id="{B4F99278-7C18-6215-AB2D-3E6B3264FE6D}"/>
              </a:ext>
            </a:extLst>
          </p:cNvPr>
          <p:cNvSpPr txBox="1"/>
          <p:nvPr/>
        </p:nvSpPr>
        <p:spPr>
          <a:xfrm>
            <a:off x="8124921" y="1910777"/>
            <a:ext cx="1383731" cy="369332"/>
          </a:xfrm>
          <a:prstGeom prst="rect">
            <a:avLst/>
          </a:prstGeom>
          <a:noFill/>
        </p:spPr>
        <p:txBody>
          <a:bodyPr wrap="square">
            <a:spAutoFit/>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STFT</a:t>
            </a:r>
            <a:endParaRPr lang="zh-CN" altLang="en-US" dirty="0"/>
          </a:p>
        </p:txBody>
      </p:sp>
      <p:sp>
        <p:nvSpPr>
          <p:cNvPr id="87" name="文本框 86">
            <a:extLst>
              <a:ext uri="{FF2B5EF4-FFF2-40B4-BE49-F238E27FC236}">
                <a16:creationId xmlns:a16="http://schemas.microsoft.com/office/drawing/2014/main" id="{95508053-0743-1CC5-2AA0-30504D14C35F}"/>
              </a:ext>
            </a:extLst>
          </p:cNvPr>
          <p:cNvSpPr txBox="1"/>
          <p:nvPr/>
        </p:nvSpPr>
        <p:spPr>
          <a:xfrm>
            <a:off x="2315092" y="1916794"/>
            <a:ext cx="1434815" cy="369332"/>
          </a:xfrm>
          <a:prstGeom prst="rect">
            <a:avLst/>
          </a:prstGeom>
          <a:noFill/>
        </p:spPr>
        <p:txBody>
          <a:bodyPr wrap="square">
            <a:spAutoFit/>
          </a:bodyPr>
          <a:lstStyle/>
          <a:p>
            <a:pPr algn="ctr"/>
            <a:r>
              <a:rPr lang="en-US" altLang="zh-CN" sz="1800" dirty="0">
                <a:solidFill>
                  <a:schemeClr val="tx1"/>
                </a:solidFill>
                <a:latin typeface="Times New Roman" panose="02020603050405020304" pitchFamily="18" charset="0"/>
                <a:cs typeface="Times New Roman" panose="02020603050405020304" pitchFamily="18" charset="0"/>
              </a:rPr>
              <a:t>STFT+GASF</a:t>
            </a:r>
            <a:endParaRPr lang="zh-CN" altLang="en-US" dirty="0"/>
          </a:p>
        </p:txBody>
      </p:sp>
      <p:sp>
        <p:nvSpPr>
          <p:cNvPr id="88" name="文本框 87">
            <a:extLst>
              <a:ext uri="{FF2B5EF4-FFF2-40B4-BE49-F238E27FC236}">
                <a16:creationId xmlns:a16="http://schemas.microsoft.com/office/drawing/2014/main" id="{4FA42414-8892-53B8-8B68-70534820B5EB}"/>
              </a:ext>
            </a:extLst>
          </p:cNvPr>
          <p:cNvSpPr txBox="1"/>
          <p:nvPr/>
        </p:nvSpPr>
        <p:spPr>
          <a:xfrm>
            <a:off x="8817175" y="4052356"/>
            <a:ext cx="304414" cy="254429"/>
          </a:xfrm>
          <a:prstGeom prst="rect">
            <a:avLst/>
          </a:prstGeom>
          <a:noFill/>
        </p:spPr>
        <p:txBody>
          <a:bodyPr wrap="square" rtlCol="0">
            <a:spAutoFit/>
          </a:bodyPr>
          <a:lstStyle/>
          <a:p>
            <a:pPr algn="ctr">
              <a:lnSpc>
                <a:spcPct val="130000"/>
              </a:lnSpc>
            </a:pPr>
            <a:r>
              <a:rPr kumimoji="1" lang="en-US" altLang="zh-CN" sz="900" b="1" dirty="0">
                <a:latin typeface="Times New Roman" panose="02020603050405020304" pitchFamily="18" charset="0"/>
                <a:ea typeface="Source Han Sans SC Normal" panose="020B0400000000000000" pitchFamily="34" charset="-128"/>
                <a:cs typeface="Times New Roman" panose="02020603050405020304" pitchFamily="18" charset="0"/>
              </a:rPr>
              <a:t>12</a:t>
            </a:r>
            <a:endParaRPr kumimoji="1" lang="zh-CN" altLang="en-US" sz="1600" b="1"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Tree>
    <p:extLst>
      <p:ext uri="{BB962C8B-B14F-4D97-AF65-F5344CB8AC3E}">
        <p14:creationId xmlns:p14="http://schemas.microsoft.com/office/powerpoint/2010/main" val="597036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4D7DAC9-7C1A-9746-9669-031D3ABF7E49}"/>
              </a:ext>
            </a:extLst>
          </p:cNvPr>
          <p:cNvPicPr>
            <a:picLocks noChangeAspect="1"/>
          </p:cNvPicPr>
          <p:nvPr/>
        </p:nvPicPr>
        <p:blipFill rotWithShape="1">
          <a:blip r:embed="rId3">
            <a:alphaModFix amt="3000"/>
          </a:blip>
          <a:srcRect l="31594" r="24278" b="51573"/>
          <a:stretch/>
        </p:blipFill>
        <p:spPr>
          <a:xfrm>
            <a:off x="0" y="830209"/>
            <a:ext cx="6230698" cy="6027791"/>
          </a:xfrm>
          <a:prstGeom prst="rect">
            <a:avLst/>
          </a:prstGeom>
        </p:spPr>
      </p:pic>
      <p:grpSp>
        <p:nvGrpSpPr>
          <p:cNvPr id="2" name="组合 1">
            <a:extLst>
              <a:ext uri="{FF2B5EF4-FFF2-40B4-BE49-F238E27FC236}">
                <a16:creationId xmlns:a16="http://schemas.microsoft.com/office/drawing/2014/main" id="{B6825660-A491-8E4E-9EEE-33F277319B7E}"/>
              </a:ext>
            </a:extLst>
          </p:cNvPr>
          <p:cNvGrpSpPr/>
          <p:nvPr/>
        </p:nvGrpSpPr>
        <p:grpSpPr>
          <a:xfrm>
            <a:off x="569328" y="0"/>
            <a:ext cx="11622672" cy="6858000"/>
            <a:chOff x="569328" y="0"/>
            <a:chExt cx="11622672" cy="6858000"/>
          </a:xfrm>
        </p:grpSpPr>
        <p:sp>
          <p:nvSpPr>
            <p:cNvPr id="15" name="圆角矩形 14">
              <a:extLst>
                <a:ext uri="{FF2B5EF4-FFF2-40B4-BE49-F238E27FC236}">
                  <a16:creationId xmlns:a16="http://schemas.microsoft.com/office/drawing/2014/main" id="{7C442F01-4386-7A4E-927D-AA037FFABC10}"/>
                </a:ext>
              </a:extLst>
            </p:cNvPr>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BE335D21-03B3-B447-947B-CF04A6F75807}"/>
                </a:ext>
              </a:extLst>
            </p:cNvPr>
            <p:cNvPicPr>
              <a:picLocks noChangeAspect="1"/>
            </p:cNvPicPr>
            <p:nvPr/>
          </p:nvPicPr>
          <p:blipFill>
            <a:blip r:embed="rId4"/>
            <a:stretch>
              <a:fillRect/>
            </a:stretch>
          </p:blipFill>
          <p:spPr>
            <a:xfrm>
              <a:off x="7658100" y="0"/>
              <a:ext cx="4533900" cy="6858000"/>
            </a:xfrm>
            <a:prstGeom prst="rect">
              <a:avLst/>
            </a:prstGeom>
          </p:spPr>
        </p:pic>
        <p:grpSp>
          <p:nvGrpSpPr>
            <p:cNvPr id="32" name="组合 31">
              <a:extLst>
                <a:ext uri="{FF2B5EF4-FFF2-40B4-BE49-F238E27FC236}">
                  <a16:creationId xmlns:a16="http://schemas.microsoft.com/office/drawing/2014/main" id="{2E67E278-3BB9-8841-9961-71CDBA865AA0}"/>
                </a:ext>
              </a:extLst>
            </p:cNvPr>
            <p:cNvGrpSpPr/>
            <p:nvPr/>
          </p:nvGrpSpPr>
          <p:grpSpPr>
            <a:xfrm>
              <a:off x="6840499" y="0"/>
              <a:ext cx="1709136" cy="6858000"/>
              <a:chOff x="6840499" y="0"/>
              <a:chExt cx="1709136" cy="6858000"/>
            </a:xfrm>
          </p:grpSpPr>
          <p:sp>
            <p:nvSpPr>
              <p:cNvPr id="28" name="平行四边形 27">
                <a:extLst>
                  <a:ext uri="{FF2B5EF4-FFF2-40B4-BE49-F238E27FC236}">
                    <a16:creationId xmlns:a16="http://schemas.microsoft.com/office/drawing/2014/main" id="{44C7FCF7-082E-EC48-BE80-8991C787EBAC}"/>
                  </a:ext>
                </a:extLst>
              </p:cNvPr>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平行四边形 29">
                <a:extLst>
                  <a:ext uri="{FF2B5EF4-FFF2-40B4-BE49-F238E27FC236}">
                    <a16:creationId xmlns:a16="http://schemas.microsoft.com/office/drawing/2014/main" id="{D84070CB-54E2-844B-B858-5449B55F06BB}"/>
                  </a:ext>
                </a:extLst>
              </p:cNvPr>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平行四边形 30">
                <a:extLst>
                  <a:ext uri="{FF2B5EF4-FFF2-40B4-BE49-F238E27FC236}">
                    <a16:creationId xmlns:a16="http://schemas.microsoft.com/office/drawing/2014/main" id="{D1347707-DDF0-4645-A9AA-2BD9EB52E7B7}"/>
                  </a:ext>
                </a:extLst>
              </p:cNvPr>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21" name="组合 20">
            <a:extLst>
              <a:ext uri="{FF2B5EF4-FFF2-40B4-BE49-F238E27FC236}">
                <a16:creationId xmlns:a16="http://schemas.microsoft.com/office/drawing/2014/main" id="{AD5D3A99-1F57-6B43-9C49-E6EE6505DB86}"/>
              </a:ext>
            </a:extLst>
          </p:cNvPr>
          <p:cNvGrpSpPr/>
          <p:nvPr/>
        </p:nvGrpSpPr>
        <p:grpSpPr>
          <a:xfrm>
            <a:off x="962661" y="2236921"/>
            <a:ext cx="4880490" cy="1969770"/>
            <a:chOff x="1654599" y="2374005"/>
            <a:chExt cx="4880490" cy="1969770"/>
          </a:xfrm>
        </p:grpSpPr>
        <p:sp>
          <p:nvSpPr>
            <p:cNvPr id="22" name="文本框 21">
              <a:extLst>
                <a:ext uri="{FF2B5EF4-FFF2-40B4-BE49-F238E27FC236}">
                  <a16:creationId xmlns:a16="http://schemas.microsoft.com/office/drawing/2014/main" id="{30DFB76A-7DF7-FC47-9D0B-99283B3125B1}"/>
                </a:ext>
              </a:extLst>
            </p:cNvPr>
            <p:cNvSpPr txBox="1"/>
            <p:nvPr/>
          </p:nvSpPr>
          <p:spPr>
            <a:xfrm>
              <a:off x="1654599" y="2374005"/>
              <a:ext cx="1806457" cy="584775"/>
            </a:xfrm>
            <a:prstGeom prst="rect">
              <a:avLst/>
            </a:prstGeom>
            <a:noFill/>
          </p:spPr>
          <p:txBody>
            <a:bodyPr wrap="none" rtlCol="0">
              <a:spAutoFit/>
            </a:bodyPr>
            <a:lstStyle/>
            <a:p>
              <a:pPr algn="l"/>
              <a:r>
                <a:rPr kumimoji="1" lang="en-US" altLang="zh-CN"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PART 4</a:t>
              </a:r>
              <a:endParaRPr kumimoji="1" lang="zh-CN" altLang="en-US"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F8CB3320-B46F-2C42-95A8-D920FED24137}"/>
                </a:ext>
              </a:extLst>
            </p:cNvPr>
            <p:cNvSpPr txBox="1"/>
            <p:nvPr/>
          </p:nvSpPr>
          <p:spPr>
            <a:xfrm>
              <a:off x="1654599" y="2958780"/>
              <a:ext cx="1877437" cy="923330"/>
            </a:xfrm>
            <a:prstGeom prst="rect">
              <a:avLst/>
            </a:prstGeom>
            <a:noFill/>
          </p:spPr>
          <p:txBody>
            <a:bodyPr wrap="none" rtlCol="0">
              <a:spAutoFit/>
            </a:bodyPr>
            <a:lstStyle/>
            <a:p>
              <a:pPr algn="l"/>
              <a:r>
                <a:rPr kumimoji="1" lang="zh-CN" altLang="en-US" sz="5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总 结</a:t>
              </a:r>
            </a:p>
          </p:txBody>
        </p:sp>
        <p:sp>
          <p:nvSpPr>
            <p:cNvPr id="24" name="文本框 23">
              <a:extLst>
                <a:ext uri="{FF2B5EF4-FFF2-40B4-BE49-F238E27FC236}">
                  <a16:creationId xmlns:a16="http://schemas.microsoft.com/office/drawing/2014/main" id="{C7A5035B-F791-A64C-9562-C7341A7C9346}"/>
                </a:ext>
              </a:extLst>
            </p:cNvPr>
            <p:cNvSpPr txBox="1"/>
            <p:nvPr/>
          </p:nvSpPr>
          <p:spPr>
            <a:xfrm>
              <a:off x="1693787" y="3882110"/>
              <a:ext cx="4841302" cy="461665"/>
            </a:xfrm>
            <a:prstGeom prst="rect">
              <a:avLst/>
            </a:prstGeom>
            <a:noFill/>
          </p:spPr>
          <p:txBody>
            <a:bodyPr wrap="square" rtlCol="0">
              <a:spAutoFit/>
            </a:bodyPr>
            <a:lstStyle/>
            <a:p>
              <a:pPr algn="l"/>
              <a:r>
                <a:rPr kumimoji="1" lang="en-US" altLang="zh-CN" sz="24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CONCLUSIONS</a:t>
              </a:r>
            </a:p>
          </p:txBody>
        </p:sp>
      </p:grpSp>
    </p:spTree>
    <p:extLst>
      <p:ext uri="{BB962C8B-B14F-4D97-AF65-F5344CB8AC3E}">
        <p14:creationId xmlns:p14="http://schemas.microsoft.com/office/powerpoint/2010/main" val="478315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4D7DAC9-7C1A-9746-9669-031D3ABF7E49}"/>
              </a:ext>
            </a:extLst>
          </p:cNvPr>
          <p:cNvPicPr>
            <a:picLocks noChangeAspect="1"/>
          </p:cNvPicPr>
          <p:nvPr/>
        </p:nvPicPr>
        <p:blipFill rotWithShape="1">
          <a:blip r:embed="rId3">
            <a:alphaModFix amt="3000"/>
          </a:blip>
          <a:srcRect l="31594" r="24278" b="51573"/>
          <a:stretch/>
        </p:blipFill>
        <p:spPr>
          <a:xfrm>
            <a:off x="0" y="830209"/>
            <a:ext cx="6230698" cy="6027791"/>
          </a:xfrm>
          <a:prstGeom prst="rect">
            <a:avLst/>
          </a:prstGeom>
        </p:spPr>
      </p:pic>
      <p:grpSp>
        <p:nvGrpSpPr>
          <p:cNvPr id="2" name="组合 1">
            <a:extLst>
              <a:ext uri="{FF2B5EF4-FFF2-40B4-BE49-F238E27FC236}">
                <a16:creationId xmlns:a16="http://schemas.microsoft.com/office/drawing/2014/main" id="{B6825660-A491-8E4E-9EEE-33F277319B7E}"/>
              </a:ext>
            </a:extLst>
          </p:cNvPr>
          <p:cNvGrpSpPr/>
          <p:nvPr/>
        </p:nvGrpSpPr>
        <p:grpSpPr>
          <a:xfrm>
            <a:off x="569328" y="0"/>
            <a:ext cx="11622672" cy="6858000"/>
            <a:chOff x="569328" y="0"/>
            <a:chExt cx="11622672" cy="6858000"/>
          </a:xfrm>
        </p:grpSpPr>
        <p:sp>
          <p:nvSpPr>
            <p:cNvPr id="15" name="圆角矩形 14">
              <a:extLst>
                <a:ext uri="{FF2B5EF4-FFF2-40B4-BE49-F238E27FC236}">
                  <a16:creationId xmlns:a16="http://schemas.microsoft.com/office/drawing/2014/main" id="{7C442F01-4386-7A4E-927D-AA037FFABC10}"/>
                </a:ext>
              </a:extLst>
            </p:cNvPr>
            <p:cNvSpPr/>
            <p:nvPr/>
          </p:nvSpPr>
          <p:spPr>
            <a:xfrm>
              <a:off x="569328" y="399595"/>
              <a:ext cx="270460" cy="10840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BE335D21-03B3-B447-947B-CF04A6F75807}"/>
                </a:ext>
              </a:extLst>
            </p:cNvPr>
            <p:cNvPicPr>
              <a:picLocks noChangeAspect="1"/>
            </p:cNvPicPr>
            <p:nvPr/>
          </p:nvPicPr>
          <p:blipFill>
            <a:blip r:embed="rId4"/>
            <a:stretch>
              <a:fillRect/>
            </a:stretch>
          </p:blipFill>
          <p:spPr>
            <a:xfrm>
              <a:off x="7658100" y="0"/>
              <a:ext cx="4533900" cy="6858000"/>
            </a:xfrm>
            <a:prstGeom prst="rect">
              <a:avLst/>
            </a:prstGeom>
          </p:spPr>
        </p:pic>
        <p:grpSp>
          <p:nvGrpSpPr>
            <p:cNvPr id="32" name="组合 31">
              <a:extLst>
                <a:ext uri="{FF2B5EF4-FFF2-40B4-BE49-F238E27FC236}">
                  <a16:creationId xmlns:a16="http://schemas.microsoft.com/office/drawing/2014/main" id="{2E67E278-3BB9-8841-9961-71CDBA865AA0}"/>
                </a:ext>
              </a:extLst>
            </p:cNvPr>
            <p:cNvGrpSpPr/>
            <p:nvPr/>
          </p:nvGrpSpPr>
          <p:grpSpPr>
            <a:xfrm>
              <a:off x="6840499" y="0"/>
              <a:ext cx="1709136" cy="6858000"/>
              <a:chOff x="6840499" y="0"/>
              <a:chExt cx="1709136" cy="6858000"/>
            </a:xfrm>
          </p:grpSpPr>
          <p:sp>
            <p:nvSpPr>
              <p:cNvPr id="28" name="平行四边形 27">
                <a:extLst>
                  <a:ext uri="{FF2B5EF4-FFF2-40B4-BE49-F238E27FC236}">
                    <a16:creationId xmlns:a16="http://schemas.microsoft.com/office/drawing/2014/main" id="{44C7FCF7-082E-EC48-BE80-8991C787EBAC}"/>
                  </a:ext>
                </a:extLst>
              </p:cNvPr>
              <p:cNvSpPr/>
              <p:nvPr/>
            </p:nvSpPr>
            <p:spPr>
              <a:xfrm>
                <a:off x="7045271" y="0"/>
                <a:ext cx="1318220" cy="6858000"/>
              </a:xfrm>
              <a:prstGeom prst="parallelogram">
                <a:avLst>
                  <a:gd name="adj" fmla="val 4326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0" name="平行四边形 29">
                <a:extLst>
                  <a:ext uri="{FF2B5EF4-FFF2-40B4-BE49-F238E27FC236}">
                    <a16:creationId xmlns:a16="http://schemas.microsoft.com/office/drawing/2014/main" id="{D84070CB-54E2-844B-B858-5449B55F06BB}"/>
                  </a:ext>
                </a:extLst>
              </p:cNvPr>
              <p:cNvSpPr/>
              <p:nvPr/>
            </p:nvSpPr>
            <p:spPr>
              <a:xfrm>
                <a:off x="6840499"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31" name="平行四边形 30">
                <a:extLst>
                  <a:ext uri="{FF2B5EF4-FFF2-40B4-BE49-F238E27FC236}">
                    <a16:creationId xmlns:a16="http://schemas.microsoft.com/office/drawing/2014/main" id="{D1347707-DDF0-4645-A9AA-2BD9EB52E7B7}"/>
                  </a:ext>
                </a:extLst>
              </p:cNvPr>
              <p:cNvSpPr/>
              <p:nvPr/>
            </p:nvSpPr>
            <p:spPr>
              <a:xfrm>
                <a:off x="7231415" y="0"/>
                <a:ext cx="1318220" cy="6858000"/>
              </a:xfrm>
              <a:prstGeom prst="parallelogram">
                <a:avLst>
                  <a:gd name="adj" fmla="val 43266"/>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grpSp>
        <p:nvGrpSpPr>
          <p:cNvPr id="21" name="组合 20">
            <a:extLst>
              <a:ext uri="{FF2B5EF4-FFF2-40B4-BE49-F238E27FC236}">
                <a16:creationId xmlns:a16="http://schemas.microsoft.com/office/drawing/2014/main" id="{AD5D3A99-1F57-6B43-9C49-E6EE6505DB86}"/>
              </a:ext>
            </a:extLst>
          </p:cNvPr>
          <p:cNvGrpSpPr/>
          <p:nvPr/>
        </p:nvGrpSpPr>
        <p:grpSpPr>
          <a:xfrm>
            <a:off x="940370" y="2295722"/>
            <a:ext cx="4880490" cy="1969770"/>
            <a:chOff x="1654599" y="2374005"/>
            <a:chExt cx="4880490" cy="1969770"/>
          </a:xfrm>
        </p:grpSpPr>
        <p:sp>
          <p:nvSpPr>
            <p:cNvPr id="22" name="文本框 21">
              <a:extLst>
                <a:ext uri="{FF2B5EF4-FFF2-40B4-BE49-F238E27FC236}">
                  <a16:creationId xmlns:a16="http://schemas.microsoft.com/office/drawing/2014/main" id="{30DFB76A-7DF7-FC47-9D0B-99283B3125B1}"/>
                </a:ext>
              </a:extLst>
            </p:cNvPr>
            <p:cNvSpPr txBox="1"/>
            <p:nvPr/>
          </p:nvSpPr>
          <p:spPr>
            <a:xfrm>
              <a:off x="1654599" y="2374005"/>
              <a:ext cx="1806457" cy="584775"/>
            </a:xfrm>
            <a:prstGeom prst="rect">
              <a:avLst/>
            </a:prstGeom>
            <a:noFill/>
          </p:spPr>
          <p:txBody>
            <a:bodyPr wrap="none" rtlCol="0">
              <a:spAutoFit/>
            </a:bodyPr>
            <a:lstStyle/>
            <a:p>
              <a:pPr algn="l"/>
              <a:r>
                <a:rPr kumimoji="1" lang="en-US" altLang="zh-CN"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rPr>
                <a:t>PART 1</a:t>
              </a:r>
              <a:endParaRPr kumimoji="1" lang="zh-CN" altLang="en-US" sz="3200" spc="300" dirty="0">
                <a:gradFill>
                  <a:gsLst>
                    <a:gs pos="0">
                      <a:schemeClr val="tx1">
                        <a:lumMod val="95000"/>
                        <a:lumOff val="5000"/>
                      </a:schemeClr>
                    </a:gs>
                    <a:gs pos="100000">
                      <a:schemeClr val="tx1">
                        <a:lumMod val="50000"/>
                        <a:lumOff val="50000"/>
                      </a:schemeClr>
                    </a:gs>
                  </a:gsLst>
                  <a:lin ang="5400000" scaled="0"/>
                </a:gradFill>
                <a:latin typeface="Arial" panose="020B0604020202020204" pitchFamily="34" charset="0"/>
                <a:ea typeface="Microsoft YaHei" panose="020B0503020204020204" pitchFamily="34" charset="-122"/>
                <a:cs typeface="Arial" panose="020B0604020202020204" pitchFamily="34" charset="0"/>
              </a:endParaRPr>
            </a:p>
          </p:txBody>
        </p:sp>
        <p:sp>
          <p:nvSpPr>
            <p:cNvPr id="23" name="文本框 22">
              <a:extLst>
                <a:ext uri="{FF2B5EF4-FFF2-40B4-BE49-F238E27FC236}">
                  <a16:creationId xmlns:a16="http://schemas.microsoft.com/office/drawing/2014/main" id="{F8CB3320-B46F-2C42-95A8-D920FED24137}"/>
                </a:ext>
              </a:extLst>
            </p:cNvPr>
            <p:cNvSpPr txBox="1"/>
            <p:nvPr/>
          </p:nvSpPr>
          <p:spPr>
            <a:xfrm>
              <a:off x="1654599" y="2958780"/>
              <a:ext cx="1877437" cy="923330"/>
            </a:xfrm>
            <a:prstGeom prst="rect">
              <a:avLst/>
            </a:prstGeom>
            <a:noFill/>
          </p:spPr>
          <p:txBody>
            <a:bodyPr wrap="none" rtlCol="0">
              <a:spAutoFit/>
            </a:bodyPr>
            <a:lstStyle/>
            <a:p>
              <a:pPr algn="l"/>
              <a:r>
                <a:rPr kumimoji="1" lang="zh-CN" altLang="en-US" sz="5400" b="1" spc="300" dirty="0">
                  <a:gradFill>
                    <a:gsLst>
                      <a:gs pos="0">
                        <a:srgbClr val="C00000"/>
                      </a:gs>
                      <a:gs pos="100000">
                        <a:srgbClr val="F87768"/>
                      </a:gs>
                    </a:gsLst>
                    <a:lin ang="5400000" scaled="0"/>
                  </a:gradFill>
                  <a:latin typeface="Arial" panose="020B0604020202020204" pitchFamily="34" charset="0"/>
                  <a:ea typeface="Microsoft YaHei" panose="020B0503020204020204" pitchFamily="34" charset="-122"/>
                  <a:cs typeface="Arial" panose="020B0604020202020204" pitchFamily="34" charset="0"/>
                </a:rPr>
                <a:t>背 景</a:t>
              </a:r>
            </a:p>
          </p:txBody>
        </p:sp>
        <p:sp>
          <p:nvSpPr>
            <p:cNvPr id="24" name="文本框 23">
              <a:extLst>
                <a:ext uri="{FF2B5EF4-FFF2-40B4-BE49-F238E27FC236}">
                  <a16:creationId xmlns:a16="http://schemas.microsoft.com/office/drawing/2014/main" id="{C7A5035B-F791-A64C-9562-C7341A7C9346}"/>
                </a:ext>
              </a:extLst>
            </p:cNvPr>
            <p:cNvSpPr txBox="1"/>
            <p:nvPr/>
          </p:nvSpPr>
          <p:spPr>
            <a:xfrm>
              <a:off x="1693787" y="3882110"/>
              <a:ext cx="4841302" cy="461665"/>
            </a:xfrm>
            <a:prstGeom prst="rect">
              <a:avLst/>
            </a:prstGeom>
            <a:noFill/>
          </p:spPr>
          <p:txBody>
            <a:bodyPr wrap="square" rtlCol="0">
              <a:spAutoFit/>
            </a:bodyPr>
            <a:lstStyle/>
            <a:p>
              <a:pPr algn="l"/>
              <a:r>
                <a:rPr kumimoji="1" lang="en-US" altLang="zh-CN" sz="2400" spc="300" dirty="0">
                  <a:solidFill>
                    <a:schemeClr val="tx1">
                      <a:lumMod val="50000"/>
                      <a:lumOff val="50000"/>
                    </a:schemeClr>
                  </a:solidFill>
                  <a:latin typeface="Arial" panose="020B0604020202020204" pitchFamily="34" charset="0"/>
                  <a:ea typeface="Microsoft YaHei Light" panose="020B0503020204020204" pitchFamily="34" charset="-122"/>
                  <a:cs typeface="Arial" panose="020B0604020202020204" pitchFamily="34" charset="0"/>
                </a:rPr>
                <a:t>BACKGROUND</a:t>
              </a:r>
            </a:p>
          </p:txBody>
        </p:sp>
      </p:grpSp>
    </p:spTree>
    <p:extLst>
      <p:ext uri="{BB962C8B-B14F-4D97-AF65-F5344CB8AC3E}">
        <p14:creationId xmlns:p14="http://schemas.microsoft.com/office/powerpoint/2010/main" val="946092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04</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877163"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总结</a:t>
            </a:r>
          </a:p>
        </p:txBody>
      </p:sp>
      <p:sp>
        <p:nvSpPr>
          <p:cNvPr id="3" name="文本框 2">
            <a:extLst>
              <a:ext uri="{FF2B5EF4-FFF2-40B4-BE49-F238E27FC236}">
                <a16:creationId xmlns:a16="http://schemas.microsoft.com/office/drawing/2014/main" id="{787DD043-2C3E-5C60-0479-274E0228E609}"/>
              </a:ext>
            </a:extLst>
          </p:cNvPr>
          <p:cNvSpPr txBox="1"/>
          <p:nvPr/>
        </p:nvSpPr>
        <p:spPr>
          <a:xfrm>
            <a:off x="839416" y="1543549"/>
            <a:ext cx="9775937" cy="3036088"/>
          </a:xfrm>
          <a:prstGeom prst="rect">
            <a:avLst/>
          </a:prstGeom>
          <a:noFill/>
        </p:spPr>
        <p:txBody>
          <a:bodyPr wrap="square">
            <a:spAutoFit/>
          </a:bodyPr>
          <a:lstStyle/>
          <a:p>
            <a:pPr algn="just" hangingPunct="0">
              <a:lnSpc>
                <a:spcPct val="130000"/>
              </a:lnSpc>
            </a:pPr>
            <a:r>
              <a:rPr lang="zh-CN" altLang="en-US" sz="2000" b="1" spc="150" dirty="0">
                <a:latin typeface="Arial" panose="020B0604020202020204" pitchFamily="34" charset="0"/>
                <a:ea typeface="Microsoft YaHei" panose="020B0503020204020204" pitchFamily="34" charset="-122"/>
                <a:cs typeface="Arial" panose="020B0604020202020204" pitchFamily="34" charset="0"/>
              </a:rPr>
              <a:t>总结</a:t>
            </a:r>
            <a:endParaRPr lang="en-US" altLang="zh-CN" sz="2000" b="1"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endParaRPr lang="en-US" altLang="zh-CN" sz="2000" b="1"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gn="just" hangingPunct="0">
              <a:lnSpc>
                <a:spcPct val="130000"/>
              </a:lnSpc>
              <a:buFont typeface="Arial" panose="020B0604020202020204" pitchFamily="34" charset="0"/>
              <a:buChar char="•"/>
            </a:pPr>
            <a:r>
              <a:rPr lang="zh-CN" altLang="en-US" spc="150" dirty="0">
                <a:latin typeface="Arial" panose="020B0604020202020204" pitchFamily="34" charset="0"/>
                <a:ea typeface="Microsoft YaHei" panose="020B0503020204020204" pitchFamily="34" charset="-122"/>
                <a:cs typeface="Arial" panose="020B0604020202020204" pitchFamily="34" charset="0"/>
              </a:rPr>
              <a:t>射频指纹的具体研究形式</a:t>
            </a: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gn="just" hangingPunct="0">
              <a:buFont typeface="Arial" panose="020B0604020202020204" pitchFamily="34" charset="0"/>
              <a:buChar char="•"/>
            </a:pP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gn="just" hangingPunct="0">
              <a:lnSpc>
                <a:spcPct val="130000"/>
              </a:lnSpc>
              <a:buFont typeface="Arial" panose="020B0604020202020204" pitchFamily="34" charset="0"/>
              <a:buChar char="•"/>
            </a:pPr>
            <a:r>
              <a:rPr lang="zh-CN" altLang="en-US" spc="150" dirty="0">
                <a:latin typeface="Arial" panose="020B0604020202020204" pitchFamily="34" charset="0"/>
                <a:ea typeface="Microsoft YaHei" panose="020B0503020204020204" pitchFamily="34" charset="-122"/>
                <a:cs typeface="Arial" panose="020B0604020202020204" pitchFamily="34" charset="0"/>
              </a:rPr>
              <a:t>基于深度学习的常见射频指纹识别方法</a:t>
            </a: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gn="just" hangingPunct="0">
              <a:buFont typeface="Arial" panose="020B0604020202020204" pitchFamily="34" charset="0"/>
              <a:buChar char="•"/>
            </a:pP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gn="just" hangingPunct="0">
              <a:lnSpc>
                <a:spcPct val="130000"/>
              </a:lnSpc>
              <a:buFont typeface="Arial" panose="020B0604020202020204" pitchFamily="34" charset="0"/>
              <a:buChar char="•"/>
            </a:pPr>
            <a:r>
              <a:rPr lang="zh-CN" altLang="en-US" spc="150" dirty="0">
                <a:latin typeface="Arial" panose="020B0604020202020204" pitchFamily="34" charset="0"/>
                <a:ea typeface="Microsoft YaHei" panose="020B0503020204020204" pitchFamily="34" charset="-122"/>
                <a:cs typeface="Arial" panose="020B0604020202020204" pitchFamily="34" charset="0"/>
              </a:rPr>
              <a:t>原型学习与特征融合与开放集射频指纹识别的关系讨论</a:t>
            </a: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gn="just" hangingPunct="0">
              <a:buFont typeface="Arial" panose="020B0604020202020204" pitchFamily="34" charset="0"/>
              <a:buChar char="•"/>
            </a:pP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gn="just" hangingPunct="0">
              <a:lnSpc>
                <a:spcPct val="130000"/>
              </a:lnSpc>
              <a:buFont typeface="Arial" panose="020B0604020202020204" pitchFamily="34" charset="0"/>
              <a:buChar char="•"/>
            </a:pPr>
            <a:r>
              <a:rPr lang="zh-CN" altLang="en-US" spc="150" dirty="0">
                <a:latin typeface="Arial" panose="020B0604020202020204" pitchFamily="34" charset="0"/>
                <a:ea typeface="Microsoft YaHei" panose="020B0503020204020204" pitchFamily="34" charset="-122"/>
                <a:cs typeface="Arial" panose="020B0604020202020204" pitchFamily="34" charset="0"/>
              </a:rPr>
              <a:t>基于特征融合的开放集射频指纹实验与评估</a:t>
            </a: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1138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675363A-0911-7349-A790-22877BA5C207}"/>
              </a:ext>
            </a:extLst>
          </p:cNvPr>
          <p:cNvSpPr/>
          <p:nvPr/>
        </p:nvSpPr>
        <p:spPr>
          <a:xfrm>
            <a:off x="346287" y="375495"/>
            <a:ext cx="11462658" cy="6077693"/>
          </a:xfrm>
          <a:prstGeom prst="rect">
            <a:avLst/>
          </a:prstGeom>
          <a:gradFill>
            <a:gsLst>
              <a:gs pos="0">
                <a:schemeClr val="bg1">
                  <a:alpha val="7000"/>
                </a:schemeClr>
              </a:gs>
              <a:gs pos="38000">
                <a:schemeClr val="bg1">
                  <a:alpha val="0"/>
                </a:schemeClr>
              </a:gs>
              <a:gs pos="62000">
                <a:schemeClr val="bg1">
                  <a:alpha val="0"/>
                </a:schemeClr>
              </a:gs>
              <a:gs pos="100000">
                <a:schemeClr val="bg1">
                  <a:alpha val="7000"/>
                </a:schemeClr>
              </a:gs>
            </a:gsLst>
            <a:lin ang="0" scaled="0"/>
          </a:gradFill>
          <a:ln w="19050">
            <a:gradFill>
              <a:gsLst>
                <a:gs pos="0">
                  <a:schemeClr val="bg1"/>
                </a:gs>
                <a:gs pos="38000">
                  <a:schemeClr val="bg1">
                    <a:alpha val="0"/>
                  </a:schemeClr>
                </a:gs>
                <a:gs pos="62000">
                  <a:schemeClr val="bg1">
                    <a:alpha val="0"/>
                  </a:schemeClr>
                </a:gs>
                <a:gs pos="100000">
                  <a:schemeClr val="bg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pic>
        <p:nvPicPr>
          <p:cNvPr id="9" name="图片 8" descr="图片包含 游戏机, 画, 钟表&#10;&#10;描述已自动生成">
            <a:extLst>
              <a:ext uri="{FF2B5EF4-FFF2-40B4-BE49-F238E27FC236}">
                <a16:creationId xmlns:a16="http://schemas.microsoft.com/office/drawing/2014/main" id="{A1AD7DCB-39D2-A84B-9C99-0071993CE64C}"/>
              </a:ext>
            </a:extLst>
          </p:cNvPr>
          <p:cNvPicPr>
            <a:picLocks noChangeAspect="1"/>
          </p:cNvPicPr>
          <p:nvPr/>
        </p:nvPicPr>
        <p:blipFill>
          <a:blip r:embed="rId3">
            <a:alphaModFix/>
          </a:blip>
          <a:stretch>
            <a:fillRect/>
          </a:stretch>
        </p:blipFill>
        <p:spPr>
          <a:xfrm>
            <a:off x="4586145" y="122295"/>
            <a:ext cx="3019710" cy="616930"/>
          </a:xfrm>
          <a:prstGeom prst="rect">
            <a:avLst/>
          </a:prstGeom>
        </p:spPr>
      </p:pic>
      <p:pic>
        <p:nvPicPr>
          <p:cNvPr id="8" name="图片 7">
            <a:extLst>
              <a:ext uri="{FF2B5EF4-FFF2-40B4-BE49-F238E27FC236}">
                <a16:creationId xmlns:a16="http://schemas.microsoft.com/office/drawing/2014/main" id="{8394D919-8A2D-A84C-BAF8-4EC45AF87A4C}"/>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5052435" y="6220399"/>
            <a:ext cx="2050361" cy="406902"/>
          </a:xfrm>
          <a:prstGeom prst="rect">
            <a:avLst/>
          </a:prstGeom>
        </p:spPr>
      </p:pic>
      <p:pic>
        <p:nvPicPr>
          <p:cNvPr id="10" name="图片 9" descr="图片包含 游戏机, 画&#10;&#10;描述已自动生成">
            <a:extLst>
              <a:ext uri="{FF2B5EF4-FFF2-40B4-BE49-F238E27FC236}">
                <a16:creationId xmlns:a16="http://schemas.microsoft.com/office/drawing/2014/main" id="{BC032A8A-9A5B-E04A-8688-CFB6EABBDEED}"/>
              </a:ext>
            </a:extLst>
          </p:cNvPr>
          <p:cNvPicPr>
            <a:picLocks noChangeAspect="1"/>
          </p:cNvPicPr>
          <p:nvPr/>
        </p:nvPicPr>
        <p:blipFill>
          <a:blip r:embed="rId5">
            <a:alphaModFix amt="50000"/>
          </a:blip>
          <a:stretch>
            <a:fillRect/>
          </a:stretch>
        </p:blipFill>
        <p:spPr>
          <a:xfrm>
            <a:off x="1133960" y="690867"/>
            <a:ext cx="9887309" cy="3229854"/>
          </a:xfrm>
          <a:prstGeom prst="rect">
            <a:avLst/>
          </a:prstGeom>
        </p:spPr>
      </p:pic>
      <p:cxnSp>
        <p:nvCxnSpPr>
          <p:cNvPr id="6" name="直线连接符 5">
            <a:extLst>
              <a:ext uri="{FF2B5EF4-FFF2-40B4-BE49-F238E27FC236}">
                <a16:creationId xmlns:a16="http://schemas.microsoft.com/office/drawing/2014/main" id="{62D31072-9148-A448-94A2-250D1731788C}"/>
              </a:ext>
            </a:extLst>
          </p:cNvPr>
          <p:cNvCxnSpPr/>
          <p:nvPr/>
        </p:nvCxnSpPr>
        <p:spPr>
          <a:xfrm>
            <a:off x="2854036" y="3541855"/>
            <a:ext cx="6483928" cy="0"/>
          </a:xfrm>
          <a:prstGeom prst="line">
            <a:avLst/>
          </a:prstGeom>
          <a:ln w="19050">
            <a:gradFill>
              <a:gsLst>
                <a:gs pos="50000">
                  <a:schemeClr val="bg1"/>
                </a:gs>
                <a:gs pos="0">
                  <a:schemeClr val="bg1">
                    <a:lumMod val="100000"/>
                    <a:alpha val="0"/>
                  </a:scheme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986F66E5-18C0-C64B-8634-4CB8BDF5BE78}"/>
              </a:ext>
            </a:extLst>
          </p:cNvPr>
          <p:cNvSpPr/>
          <p:nvPr/>
        </p:nvSpPr>
        <p:spPr>
          <a:xfrm>
            <a:off x="3341639" y="3789868"/>
            <a:ext cx="5589865" cy="338554"/>
          </a:xfrm>
          <a:prstGeom prst="rect">
            <a:avLst/>
          </a:prstGeom>
        </p:spPr>
        <p:txBody>
          <a:bodyPr wrap="none">
            <a:spAutoFit/>
          </a:bodyPr>
          <a:lstStyle/>
          <a:p>
            <a:pPr algn="ct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QUESTIONS</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&amp;</a:t>
            </a:r>
            <a:r>
              <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 </a:t>
            </a:r>
            <a:r>
              <a:rPr lang="en-US" altLang="zh-CN"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rPr>
              <a:t>ANSWERS</a:t>
            </a:r>
            <a:endParaRPr lang="zh-CN" altLang="en-US" sz="1600" spc="1200" dirty="0">
              <a:solidFill>
                <a:schemeClr val="bg1"/>
              </a:solidFill>
              <a:effectLst>
                <a:outerShdw dist="12700" dir="5400000" algn="ctr" rotWithShape="0">
                  <a:srgbClr val="000000"/>
                </a:outerShdw>
              </a:effectLst>
              <a:latin typeface="Arial" panose="020B0604020202020204" pitchFamily="34" charset="0"/>
              <a:ea typeface="Microsoft YaHei Light" panose="020B0503020204020204" pitchFamily="34" charset="-122"/>
              <a:cs typeface="Arial" panose="020B0604020202020204" pitchFamily="34" charset="0"/>
            </a:endParaRPr>
          </a:p>
        </p:txBody>
      </p:sp>
      <p:grpSp>
        <p:nvGrpSpPr>
          <p:cNvPr id="2" name="组合 1">
            <a:extLst>
              <a:ext uri="{FF2B5EF4-FFF2-40B4-BE49-F238E27FC236}">
                <a16:creationId xmlns:a16="http://schemas.microsoft.com/office/drawing/2014/main" id="{8CAEAFD3-CE02-7BE8-BE04-5D84CF6144EB}"/>
              </a:ext>
            </a:extLst>
          </p:cNvPr>
          <p:cNvGrpSpPr/>
          <p:nvPr/>
        </p:nvGrpSpPr>
        <p:grpSpPr>
          <a:xfrm>
            <a:off x="5283115" y="4582915"/>
            <a:ext cx="1625766" cy="1212103"/>
            <a:chOff x="5283115" y="4772657"/>
            <a:chExt cx="1625766" cy="1212103"/>
          </a:xfrm>
        </p:grpSpPr>
        <p:sp>
          <p:nvSpPr>
            <p:cNvPr id="3" name="文本框 2">
              <a:extLst>
                <a:ext uri="{FF2B5EF4-FFF2-40B4-BE49-F238E27FC236}">
                  <a16:creationId xmlns:a16="http://schemas.microsoft.com/office/drawing/2014/main" id="{A57DDFAA-3101-EF75-0DB0-3C9E91A7407A}"/>
                </a:ext>
              </a:extLst>
            </p:cNvPr>
            <p:cNvSpPr txBox="1"/>
            <p:nvPr/>
          </p:nvSpPr>
          <p:spPr>
            <a:xfrm>
              <a:off x="5283115" y="5707761"/>
              <a:ext cx="1625766" cy="276999"/>
            </a:xfrm>
            <a:prstGeom prst="rect">
              <a:avLst/>
            </a:prstGeom>
            <a:noFill/>
          </p:spPr>
          <p:txBody>
            <a:bodyPr wrap="none" rtlCol="0">
              <a:spAutoFit/>
            </a:bodyPr>
            <a:lstStyle/>
            <a:p>
              <a:pPr algn="ctr"/>
              <a:r>
                <a:rPr kumimoji="1" lang="en-US" altLang="zh-CN" sz="12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2024</a:t>
              </a:r>
              <a:r>
                <a:rPr kumimoji="1" lang="zh-CN" altLang="en-US" sz="12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年</a:t>
              </a:r>
              <a:r>
                <a:rPr kumimoji="1" lang="en-US" altLang="zh-CN" sz="12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7</a:t>
              </a:r>
              <a:r>
                <a:rPr kumimoji="1" lang="zh-CN" altLang="en-US" sz="12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月</a:t>
              </a:r>
              <a:r>
                <a:rPr kumimoji="1" lang="en-US" altLang="zh-CN" sz="12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29</a:t>
              </a:r>
              <a:r>
                <a:rPr kumimoji="1" lang="zh-CN" altLang="en-US" sz="1200"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日</a:t>
              </a:r>
            </a:p>
          </p:txBody>
        </p:sp>
        <p:sp>
          <p:nvSpPr>
            <p:cNvPr id="4" name="文本框 3">
              <a:extLst>
                <a:ext uri="{FF2B5EF4-FFF2-40B4-BE49-F238E27FC236}">
                  <a16:creationId xmlns:a16="http://schemas.microsoft.com/office/drawing/2014/main" id="{1DF66322-C550-09B4-32C9-52356668B2C2}"/>
                </a:ext>
              </a:extLst>
            </p:cNvPr>
            <p:cNvSpPr txBox="1"/>
            <p:nvPr/>
          </p:nvSpPr>
          <p:spPr>
            <a:xfrm>
              <a:off x="5530022" y="4772657"/>
              <a:ext cx="1146468" cy="338554"/>
            </a:xfrm>
            <a:prstGeom prst="rect">
              <a:avLst/>
            </a:prstGeom>
            <a:noFill/>
          </p:spPr>
          <p:txBody>
            <a:bodyPr wrap="square" rtlCol="0">
              <a:spAutoFit/>
            </a:bodyPr>
            <a:lstStyle/>
            <a:p>
              <a:pPr algn="ctr"/>
              <a:r>
                <a:rPr kumimoji="1" lang="zh-CN" altLang="en-US" sz="1600" spc="900" dirty="0">
                  <a:solidFill>
                    <a:schemeClr val="bg1"/>
                  </a:solidFill>
                  <a:latin typeface="Arial" panose="020B0604020202020204" pitchFamily="34" charset="0"/>
                  <a:ea typeface="Microsoft YaHei" panose="020B0503020204020204" pitchFamily="34" charset="-122"/>
                  <a:cs typeface="Arial" panose="020B0604020202020204" pitchFamily="34" charset="0"/>
                </a:rPr>
                <a:t>汇报人</a:t>
              </a:r>
            </a:p>
          </p:txBody>
        </p:sp>
        <p:sp>
          <p:nvSpPr>
            <p:cNvPr id="7" name="文本框 6">
              <a:extLst>
                <a:ext uri="{FF2B5EF4-FFF2-40B4-BE49-F238E27FC236}">
                  <a16:creationId xmlns:a16="http://schemas.microsoft.com/office/drawing/2014/main" id="{97F90ECB-A622-0F11-71D6-627DE894A546}"/>
                </a:ext>
              </a:extLst>
            </p:cNvPr>
            <p:cNvSpPr txBox="1"/>
            <p:nvPr/>
          </p:nvSpPr>
          <p:spPr>
            <a:xfrm>
              <a:off x="5491580" y="5188967"/>
              <a:ext cx="1146468" cy="430887"/>
            </a:xfrm>
            <a:prstGeom prst="rect">
              <a:avLst/>
            </a:prstGeom>
            <a:noFill/>
          </p:spPr>
          <p:txBody>
            <a:bodyPr wrap="none" rtlCol="0">
              <a:spAutoFit/>
            </a:bodyPr>
            <a:lstStyle/>
            <a:p>
              <a:pPr algn="ctr"/>
              <a:r>
                <a:rPr kumimoji="1" lang="zh-CN" altLang="en-US" sz="2200" b="1" spc="300" dirty="0">
                  <a:solidFill>
                    <a:schemeClr val="bg1"/>
                  </a:solidFill>
                  <a:latin typeface="Arial" panose="020B0604020202020204" pitchFamily="34" charset="0"/>
                  <a:ea typeface="Microsoft YaHei" panose="020B0503020204020204" pitchFamily="34" charset="-122"/>
                  <a:cs typeface="Arial" panose="020B0604020202020204" pitchFamily="34" charset="0"/>
                </a:rPr>
                <a:t>侯毓真</a:t>
              </a:r>
            </a:p>
          </p:txBody>
        </p:sp>
      </p:grpSp>
    </p:spTree>
    <p:extLst>
      <p:ext uri="{BB962C8B-B14F-4D97-AF65-F5344CB8AC3E}">
        <p14:creationId xmlns:p14="http://schemas.microsoft.com/office/powerpoint/2010/main" val="2570093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877163"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背景</a:t>
            </a:r>
          </a:p>
        </p:txBody>
      </p:sp>
      <p:grpSp>
        <p:nvGrpSpPr>
          <p:cNvPr id="43" name="组合 42">
            <a:extLst>
              <a:ext uri="{FF2B5EF4-FFF2-40B4-BE49-F238E27FC236}">
                <a16:creationId xmlns:a16="http://schemas.microsoft.com/office/drawing/2014/main" id="{C8E0079F-5CA1-7D81-D0DC-DCEAC4D5A3D8}"/>
              </a:ext>
            </a:extLst>
          </p:cNvPr>
          <p:cNvGrpSpPr/>
          <p:nvPr/>
        </p:nvGrpSpPr>
        <p:grpSpPr>
          <a:xfrm>
            <a:off x="438961" y="1097863"/>
            <a:ext cx="3266052" cy="461665"/>
            <a:chOff x="438961" y="1097863"/>
            <a:chExt cx="3266052"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725958" y="1097863"/>
              <a:ext cx="2979055" cy="461665"/>
            </a:xfrm>
            <a:prstGeom prst="rect">
              <a:avLst/>
            </a:prstGeom>
            <a:noFill/>
          </p:spPr>
          <p:txBody>
            <a:bodyPr wrap="squar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辐射源识别概念</a:t>
              </a:r>
            </a:p>
          </p:txBody>
        </p:sp>
        <p:sp>
          <p:nvSpPr>
            <p:cNvPr id="15" name="圆角矩形 14">
              <a:extLst>
                <a:ext uri="{FF2B5EF4-FFF2-40B4-BE49-F238E27FC236}">
                  <a16:creationId xmlns:a16="http://schemas.microsoft.com/office/drawing/2014/main" id="{B1F09C35-1E72-AF4C-B181-D991BC7A2FB8}"/>
                </a:ext>
              </a:extLst>
            </p:cNvPr>
            <p:cNvSpPr/>
            <p:nvPr/>
          </p:nvSpPr>
          <p:spPr>
            <a:xfrm>
              <a:off x="438961" y="1240486"/>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64" name="矩形 63">
            <a:extLst>
              <a:ext uri="{FF2B5EF4-FFF2-40B4-BE49-F238E27FC236}">
                <a16:creationId xmlns:a16="http://schemas.microsoft.com/office/drawing/2014/main" id="{5BC8E27B-0E82-207F-329D-7DD42D82A37B}"/>
              </a:ext>
            </a:extLst>
          </p:cNvPr>
          <p:cNvSpPr/>
          <p:nvPr/>
        </p:nvSpPr>
        <p:spPr>
          <a:xfrm>
            <a:off x="1179999" y="1782843"/>
            <a:ext cx="9941814" cy="3531864"/>
          </a:xfrm>
          <a:prstGeom prst="rect">
            <a:avLst/>
          </a:prstGeom>
        </p:spPr>
        <p:txBody>
          <a:bodyPr wrap="square">
            <a:spAutoFit/>
          </a:bodyPr>
          <a:lstStyle/>
          <a:p>
            <a:pPr algn="just" hangingPunct="0">
              <a:lnSpc>
                <a:spcPct val="12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辐射源个体识别</a:t>
            </a:r>
            <a:r>
              <a:rPr lang="en-US" altLang="zh-CN" sz="1700" b="1"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特定辐射源识别（</a:t>
            </a:r>
            <a:r>
              <a:rPr lang="en-US" altLang="zh-CN" sz="1700" b="1" spc="100" dirty="0">
                <a:latin typeface="Arial" panose="020B0604020202020204" pitchFamily="34" charset="0"/>
                <a:ea typeface="Microsoft YaHei" panose="020B0503020204020204" pitchFamily="34" charset="-122"/>
                <a:cs typeface="Arial" panose="020B0604020202020204" pitchFamily="34" charset="0"/>
              </a:rPr>
              <a:t>Specific Emitter Identification, SEI</a:t>
            </a: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446400" algn="just" hangingPunct="0">
              <a:lnSpc>
                <a:spcPct val="120000"/>
              </a:lnSpc>
              <a:spcAft>
                <a:spcPts val="6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分为</a:t>
            </a:r>
            <a:r>
              <a:rPr lang="zh-CN" altLang="en-US" sz="1700" u="sng" spc="150" dirty="0">
                <a:latin typeface="Arial" panose="020B0604020202020204" pitchFamily="34" charset="0"/>
                <a:ea typeface="Microsoft YaHei" panose="020B0503020204020204" pitchFamily="34" charset="-122"/>
                <a:cs typeface="Arial" panose="020B0604020202020204" pitchFamily="34" charset="0"/>
              </a:rPr>
              <a:t>雷达辐射源个体识别</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和</a:t>
            </a:r>
            <a:r>
              <a:rPr lang="zh-CN" altLang="en-US" sz="1700" u="sng" spc="150" dirty="0">
                <a:latin typeface="Arial" panose="020B0604020202020204" pitchFamily="34" charset="0"/>
                <a:ea typeface="Microsoft YaHei" panose="020B0503020204020204" pitchFamily="34" charset="-122"/>
                <a:cs typeface="Arial" panose="020B0604020202020204" pitchFamily="34" charset="0"/>
              </a:rPr>
              <a:t>通信辐射源个体识别</a:t>
            </a:r>
            <a:endParaRPr lang="en-US" altLang="zh-CN" sz="1700" i="1" u="sng" spc="150" dirty="0">
              <a:latin typeface="Arial" panose="020B0604020202020204" pitchFamily="34" charset="0"/>
              <a:ea typeface="Microsoft YaHei" panose="020B0503020204020204" pitchFamily="34" charset="-122"/>
              <a:cs typeface="Arial" panose="020B0604020202020204" pitchFamily="34" charset="0"/>
            </a:endParaRPr>
          </a:p>
          <a:p>
            <a:pPr marL="446400" algn="just" hangingPunct="0">
              <a:lnSpc>
                <a:spcPct val="120000"/>
              </a:lnSpc>
              <a:spcAft>
                <a:spcPts val="1200"/>
              </a:spcAft>
            </a:pPr>
            <a:r>
              <a:rPr lang="zh-CN" altLang="en-US" sz="1700" i="1" spc="150" dirty="0">
                <a:latin typeface="Arial" panose="020B0604020202020204" pitchFamily="34" charset="0"/>
                <a:ea typeface="Microsoft YaHei" panose="020B0503020204020204" pitchFamily="34" charset="-122"/>
                <a:cs typeface="Arial" panose="020B0604020202020204" pitchFamily="34" charset="0"/>
              </a:rPr>
              <a:t>本质</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：通过分析接收信号中携带的射频指纹（</a:t>
            </a:r>
            <a:r>
              <a:rPr lang="en-US" altLang="zh-CN" sz="1700" spc="100" dirty="0">
                <a:latin typeface="Arial" panose="020B0604020202020204" pitchFamily="34" charset="0"/>
                <a:ea typeface="Microsoft YaHei" panose="020B0503020204020204" pitchFamily="34" charset="-122"/>
                <a:cs typeface="Arial" panose="020B0604020202020204" pitchFamily="34" charset="0"/>
              </a:rPr>
              <a:t>Radio Frequency Fingerprinting, RFF</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）进行个体识别</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lnSpc>
                <a:spcPct val="120000"/>
              </a:lnSpc>
              <a:spcAft>
                <a:spcPts val="6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射频指纹</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：辐射源设备固有的、不可伪造的、难以改变的独有特征（位置无关特征）</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4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固有 </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每台辐射源设备都具有用于其识别的指纹特征</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4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不可伪造 </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由于射频指纹由多元器件工差特性综合构成，因此难以复制或伪造</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难以改变 </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元器件出厂带有的工差一旦固定，对应的射频指纹特性就已经固定</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12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独有 </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每台辐射源设备的射频指纹都不相同，具有唯一性</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2" name="矩形 1">
            <a:extLst>
              <a:ext uri="{FF2B5EF4-FFF2-40B4-BE49-F238E27FC236}">
                <a16:creationId xmlns:a16="http://schemas.microsoft.com/office/drawing/2014/main" id="{C0D0E2E1-CA8E-FFAF-F67E-40F80AE2D719}"/>
              </a:ext>
            </a:extLst>
          </p:cNvPr>
          <p:cNvSpPr/>
          <p:nvPr/>
        </p:nvSpPr>
        <p:spPr>
          <a:xfrm>
            <a:off x="1950650" y="5465608"/>
            <a:ext cx="8290700" cy="770083"/>
          </a:xfrm>
          <a:prstGeom prst="rect">
            <a:avLst/>
          </a:prstGeom>
          <a:ln w="19050">
            <a:solidFill>
              <a:srgbClr val="B53B38"/>
            </a:solidFill>
          </a:ln>
        </p:spPr>
        <p:txBody>
          <a:bodyPr wrap="square">
            <a:spAutoFit/>
          </a:bodyPr>
          <a:lstStyle/>
          <a:p>
            <a:pPr algn="ctr" hangingPunct="0">
              <a:lnSpc>
                <a:spcPct val="120000"/>
              </a:lnSpc>
              <a:spcAft>
                <a:spcPts val="600"/>
              </a:spcAft>
            </a:pPr>
            <a:r>
              <a:rPr lang="zh-CN" altLang="en-US" sz="1700" i="1" u="sng" spc="150" dirty="0">
                <a:latin typeface="Arial" panose="020B0604020202020204" pitchFamily="34" charset="0"/>
                <a:ea typeface="Microsoft YaHei" panose="020B0503020204020204" pitchFamily="34" charset="-122"/>
                <a:cs typeface="Arial" panose="020B0604020202020204" pitchFamily="34" charset="0"/>
              </a:rPr>
              <a:t>可以从接收信号中提取射频指纹，从而识别发射设备</a:t>
            </a:r>
            <a:endParaRPr lang="en-US" altLang="zh-CN" sz="1700" i="1" u="sng" spc="150" dirty="0">
              <a:latin typeface="Arial" panose="020B0604020202020204" pitchFamily="34" charset="0"/>
              <a:ea typeface="Microsoft YaHei" panose="020B0503020204020204" pitchFamily="34" charset="-122"/>
              <a:cs typeface="Arial" panose="020B0604020202020204" pitchFamily="34" charset="0"/>
            </a:endParaRPr>
          </a:p>
          <a:p>
            <a:pPr algn="ctr" hangingPunct="0">
              <a:lnSpc>
                <a:spcPct val="120000"/>
              </a:lnSpc>
              <a:spcAft>
                <a:spcPts val="1200"/>
              </a:spcAft>
            </a:pPr>
            <a:r>
              <a:rPr lang="zh-CN" altLang="en-US" sz="1700" i="1" u="sng" spc="150" dirty="0">
                <a:latin typeface="Arial" panose="020B0604020202020204" pitchFamily="34" charset="0"/>
                <a:ea typeface="Microsoft YaHei" panose="020B0503020204020204" pitchFamily="34" charset="-122"/>
                <a:cs typeface="Arial" panose="020B0604020202020204" pitchFamily="34" charset="0"/>
              </a:rPr>
              <a:t>从接收信号中提取特征且能识别发射设备，并不能保证其就是射频指纹的特征</a:t>
            </a:r>
            <a:endParaRPr lang="en-US" altLang="zh-CN" sz="1700" i="1" u="sng"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72728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877163"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背景</a:t>
            </a:r>
          </a:p>
        </p:txBody>
      </p:sp>
      <p:grpSp>
        <p:nvGrpSpPr>
          <p:cNvPr id="43" name="组合 42">
            <a:extLst>
              <a:ext uri="{FF2B5EF4-FFF2-40B4-BE49-F238E27FC236}">
                <a16:creationId xmlns:a16="http://schemas.microsoft.com/office/drawing/2014/main" id="{C8E0079F-5CA1-7D81-D0DC-DCEAC4D5A3D8}"/>
              </a:ext>
            </a:extLst>
          </p:cNvPr>
          <p:cNvGrpSpPr/>
          <p:nvPr/>
        </p:nvGrpSpPr>
        <p:grpSpPr>
          <a:xfrm>
            <a:off x="438961" y="1097863"/>
            <a:ext cx="3266052" cy="461665"/>
            <a:chOff x="438961" y="1097863"/>
            <a:chExt cx="3266052"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725958" y="1097863"/>
              <a:ext cx="2979055" cy="461665"/>
            </a:xfrm>
            <a:prstGeom prst="rect">
              <a:avLst/>
            </a:prstGeom>
            <a:noFill/>
          </p:spPr>
          <p:txBody>
            <a:bodyPr wrap="squar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射频指纹设备识别</a:t>
              </a:r>
            </a:p>
          </p:txBody>
        </p:sp>
        <p:sp>
          <p:nvSpPr>
            <p:cNvPr id="15" name="圆角矩形 14">
              <a:extLst>
                <a:ext uri="{FF2B5EF4-FFF2-40B4-BE49-F238E27FC236}">
                  <a16:creationId xmlns:a16="http://schemas.microsoft.com/office/drawing/2014/main" id="{B1F09C35-1E72-AF4C-B181-D991BC7A2FB8}"/>
                </a:ext>
              </a:extLst>
            </p:cNvPr>
            <p:cNvSpPr/>
            <p:nvPr/>
          </p:nvSpPr>
          <p:spPr>
            <a:xfrm>
              <a:off x="438961" y="1240486"/>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44" name="矩形 43">
            <a:extLst>
              <a:ext uri="{FF2B5EF4-FFF2-40B4-BE49-F238E27FC236}">
                <a16:creationId xmlns:a16="http://schemas.microsoft.com/office/drawing/2014/main" id="{E844B741-2ADC-6D8C-23BC-368FACE46272}"/>
              </a:ext>
            </a:extLst>
          </p:cNvPr>
          <p:cNvSpPr/>
          <p:nvPr/>
        </p:nvSpPr>
        <p:spPr>
          <a:xfrm>
            <a:off x="653950" y="3793328"/>
            <a:ext cx="5029239" cy="2593274"/>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射频指纹</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：发射机与接收机在生产制造过程中存在工差，由此导致的特殊硬件缺陷致使信号产生的无意调制特征</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畸变特性</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晶振温漂导致的时变频偏</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移相器相偏</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混频器 </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I/Q </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路不完全正交</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功率放大器非线性区范围差异</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45" name="组合 44">
            <a:extLst>
              <a:ext uri="{FF2B5EF4-FFF2-40B4-BE49-F238E27FC236}">
                <a16:creationId xmlns:a16="http://schemas.microsoft.com/office/drawing/2014/main" id="{B97E7D3A-12BA-5706-327C-341C4DECEB74}"/>
              </a:ext>
            </a:extLst>
          </p:cNvPr>
          <p:cNvGrpSpPr/>
          <p:nvPr/>
        </p:nvGrpSpPr>
        <p:grpSpPr>
          <a:xfrm>
            <a:off x="839416" y="1692236"/>
            <a:ext cx="4814274" cy="2065380"/>
            <a:chOff x="839416" y="2316864"/>
            <a:chExt cx="5877325" cy="2531788"/>
          </a:xfrm>
        </p:grpSpPr>
        <p:pic>
          <p:nvPicPr>
            <p:cNvPr id="46" name="图片 45">
              <a:extLst>
                <a:ext uri="{FF2B5EF4-FFF2-40B4-BE49-F238E27FC236}">
                  <a16:creationId xmlns:a16="http://schemas.microsoft.com/office/drawing/2014/main" id="{E47FEAD5-A5CF-9D10-1D7A-7779396B4EF3}"/>
                </a:ext>
              </a:extLst>
            </p:cNvPr>
            <p:cNvPicPr>
              <a:picLocks noChangeAspect="1"/>
            </p:cNvPicPr>
            <p:nvPr/>
          </p:nvPicPr>
          <p:blipFill rotWithShape="1">
            <a:blip r:embed="rId6"/>
            <a:srcRect b="17302"/>
            <a:stretch/>
          </p:blipFill>
          <p:spPr>
            <a:xfrm>
              <a:off x="839416" y="2316864"/>
              <a:ext cx="5877325" cy="2531788"/>
            </a:xfrm>
            <a:prstGeom prst="rect">
              <a:avLst/>
            </a:prstGeom>
          </p:spPr>
        </p:pic>
        <p:cxnSp>
          <p:nvCxnSpPr>
            <p:cNvPr id="47" name="直接连接符 46">
              <a:extLst>
                <a:ext uri="{FF2B5EF4-FFF2-40B4-BE49-F238E27FC236}">
                  <a16:creationId xmlns:a16="http://schemas.microsoft.com/office/drawing/2014/main" id="{42730FF4-21E3-7E26-B885-EBCC14BE9606}"/>
                </a:ext>
              </a:extLst>
            </p:cNvPr>
            <p:cNvCxnSpPr/>
            <p:nvPr/>
          </p:nvCxnSpPr>
          <p:spPr>
            <a:xfrm>
              <a:off x="3259667" y="2429933"/>
              <a:ext cx="0" cy="567267"/>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grpSp>
          <p:nvGrpSpPr>
            <p:cNvPr id="48" name="组合 47">
              <a:extLst>
                <a:ext uri="{FF2B5EF4-FFF2-40B4-BE49-F238E27FC236}">
                  <a16:creationId xmlns:a16="http://schemas.microsoft.com/office/drawing/2014/main" id="{00DBA9F7-E70A-6596-A484-9E6D18773616}"/>
                </a:ext>
              </a:extLst>
            </p:cNvPr>
            <p:cNvGrpSpPr/>
            <p:nvPr/>
          </p:nvGrpSpPr>
          <p:grpSpPr>
            <a:xfrm>
              <a:off x="3259667" y="2429933"/>
              <a:ext cx="2201333" cy="2360178"/>
              <a:chOff x="3259667" y="2429933"/>
              <a:chExt cx="2201333" cy="2360178"/>
            </a:xfrm>
          </p:grpSpPr>
          <p:cxnSp>
            <p:nvCxnSpPr>
              <p:cNvPr id="52" name="直接连接符 51">
                <a:extLst>
                  <a:ext uri="{FF2B5EF4-FFF2-40B4-BE49-F238E27FC236}">
                    <a16:creationId xmlns:a16="http://schemas.microsoft.com/office/drawing/2014/main" id="{5A96A350-19CA-D282-4B9A-0D299CF7EFF4}"/>
                  </a:ext>
                </a:extLst>
              </p:cNvPr>
              <p:cNvCxnSpPr/>
              <p:nvPr/>
            </p:nvCxnSpPr>
            <p:spPr>
              <a:xfrm>
                <a:off x="3259667" y="2997200"/>
                <a:ext cx="414866"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53" name="直接连接符 52">
                <a:extLst>
                  <a:ext uri="{FF2B5EF4-FFF2-40B4-BE49-F238E27FC236}">
                    <a16:creationId xmlns:a16="http://schemas.microsoft.com/office/drawing/2014/main" id="{9337D6C5-CFB5-2085-7615-E2E8FE344E68}"/>
                  </a:ext>
                </a:extLst>
              </p:cNvPr>
              <p:cNvCxnSpPr/>
              <p:nvPr/>
            </p:nvCxnSpPr>
            <p:spPr>
              <a:xfrm flipV="1">
                <a:off x="3674533" y="2713566"/>
                <a:ext cx="0" cy="283634"/>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54" name="直接连接符 53">
                <a:extLst>
                  <a:ext uri="{FF2B5EF4-FFF2-40B4-BE49-F238E27FC236}">
                    <a16:creationId xmlns:a16="http://schemas.microsoft.com/office/drawing/2014/main" id="{8E3D71A5-7B5A-EE81-010A-D724CF9B1537}"/>
                  </a:ext>
                </a:extLst>
              </p:cNvPr>
              <p:cNvCxnSpPr/>
              <p:nvPr/>
            </p:nvCxnSpPr>
            <p:spPr>
              <a:xfrm>
                <a:off x="3259667" y="2429933"/>
                <a:ext cx="2201333"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55" name="直接连接符 54">
                <a:extLst>
                  <a:ext uri="{FF2B5EF4-FFF2-40B4-BE49-F238E27FC236}">
                    <a16:creationId xmlns:a16="http://schemas.microsoft.com/office/drawing/2014/main" id="{FAFAE74A-1A6E-FE1A-FF05-DF2DF2B381F3}"/>
                  </a:ext>
                </a:extLst>
              </p:cNvPr>
              <p:cNvCxnSpPr/>
              <p:nvPr/>
            </p:nvCxnSpPr>
            <p:spPr>
              <a:xfrm>
                <a:off x="3674533" y="2713566"/>
                <a:ext cx="1439334"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56" name="直接连接符 55">
                <a:extLst>
                  <a:ext uri="{FF2B5EF4-FFF2-40B4-BE49-F238E27FC236}">
                    <a16:creationId xmlns:a16="http://schemas.microsoft.com/office/drawing/2014/main" id="{09113A5C-0DC6-5BE7-D4EF-87B91698DA42}"/>
                  </a:ext>
                </a:extLst>
              </p:cNvPr>
              <p:cNvCxnSpPr/>
              <p:nvPr/>
            </p:nvCxnSpPr>
            <p:spPr>
              <a:xfrm>
                <a:off x="5113867" y="2713566"/>
                <a:ext cx="0" cy="1418167"/>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57" name="直接连接符 56">
                <a:extLst>
                  <a:ext uri="{FF2B5EF4-FFF2-40B4-BE49-F238E27FC236}">
                    <a16:creationId xmlns:a16="http://schemas.microsoft.com/office/drawing/2014/main" id="{8F3FDB4B-681C-5230-D904-64299CFBE18C}"/>
                  </a:ext>
                </a:extLst>
              </p:cNvPr>
              <p:cNvCxnSpPr/>
              <p:nvPr/>
            </p:nvCxnSpPr>
            <p:spPr>
              <a:xfrm flipH="1">
                <a:off x="3259667" y="4131733"/>
                <a:ext cx="1854200"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58" name="直接连接符 57">
                <a:extLst>
                  <a:ext uri="{FF2B5EF4-FFF2-40B4-BE49-F238E27FC236}">
                    <a16:creationId xmlns:a16="http://schemas.microsoft.com/office/drawing/2014/main" id="{3455A31B-3F0E-680A-E823-996C2A0A68BD}"/>
                  </a:ext>
                </a:extLst>
              </p:cNvPr>
              <p:cNvCxnSpPr/>
              <p:nvPr/>
            </p:nvCxnSpPr>
            <p:spPr>
              <a:xfrm>
                <a:off x="3259667" y="4131733"/>
                <a:ext cx="0" cy="658378"/>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59" name="直接连接符 58">
                <a:extLst>
                  <a:ext uri="{FF2B5EF4-FFF2-40B4-BE49-F238E27FC236}">
                    <a16:creationId xmlns:a16="http://schemas.microsoft.com/office/drawing/2014/main" id="{C58F0682-A0C0-F9A3-AD54-E53CA5D7ABB7}"/>
                  </a:ext>
                </a:extLst>
              </p:cNvPr>
              <p:cNvCxnSpPr/>
              <p:nvPr/>
            </p:nvCxnSpPr>
            <p:spPr>
              <a:xfrm>
                <a:off x="3259667" y="4790111"/>
                <a:ext cx="414866"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60" name="直接连接符 59">
                <a:extLst>
                  <a:ext uri="{FF2B5EF4-FFF2-40B4-BE49-F238E27FC236}">
                    <a16:creationId xmlns:a16="http://schemas.microsoft.com/office/drawing/2014/main" id="{BD6D8B09-E005-7B34-1398-2DEB899F2E67}"/>
                  </a:ext>
                </a:extLst>
              </p:cNvPr>
              <p:cNvCxnSpPr/>
              <p:nvPr/>
            </p:nvCxnSpPr>
            <p:spPr>
              <a:xfrm flipV="1">
                <a:off x="3674533" y="4460922"/>
                <a:ext cx="0" cy="329189"/>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61" name="直接连接符 60">
                <a:extLst>
                  <a:ext uri="{FF2B5EF4-FFF2-40B4-BE49-F238E27FC236}">
                    <a16:creationId xmlns:a16="http://schemas.microsoft.com/office/drawing/2014/main" id="{1EC6AF8E-687B-21E0-B0BD-6DFF005DFFC2}"/>
                  </a:ext>
                </a:extLst>
              </p:cNvPr>
              <p:cNvCxnSpPr/>
              <p:nvPr/>
            </p:nvCxnSpPr>
            <p:spPr>
              <a:xfrm>
                <a:off x="3674533" y="4460922"/>
                <a:ext cx="1786467"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62" name="直接连接符 61">
                <a:extLst>
                  <a:ext uri="{FF2B5EF4-FFF2-40B4-BE49-F238E27FC236}">
                    <a16:creationId xmlns:a16="http://schemas.microsoft.com/office/drawing/2014/main" id="{1BB5EA2C-5431-2938-6F09-047EC2E6B261}"/>
                  </a:ext>
                </a:extLst>
              </p:cNvPr>
              <p:cNvCxnSpPr/>
              <p:nvPr/>
            </p:nvCxnSpPr>
            <p:spPr>
              <a:xfrm>
                <a:off x="5461000" y="2429933"/>
                <a:ext cx="0" cy="2030989"/>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grpSp>
        <p:sp>
          <p:nvSpPr>
            <p:cNvPr id="49" name="矩形 48">
              <a:extLst>
                <a:ext uri="{FF2B5EF4-FFF2-40B4-BE49-F238E27FC236}">
                  <a16:creationId xmlns:a16="http://schemas.microsoft.com/office/drawing/2014/main" id="{29F3EE9A-AD27-5E49-AFFE-E618AC95893C}"/>
                </a:ext>
              </a:extLst>
            </p:cNvPr>
            <p:cNvSpPr/>
            <p:nvPr/>
          </p:nvSpPr>
          <p:spPr>
            <a:xfrm>
              <a:off x="3039533" y="3175000"/>
              <a:ext cx="634999" cy="389460"/>
            </a:xfrm>
            <a:prstGeom prst="rect">
              <a:avLst/>
            </a:prstGeom>
            <a:noFill/>
            <a:ln w="28575">
              <a:solidFill>
                <a:srgbClr val="F5594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DA63AABC-2F54-71FB-15D4-686439933561}"/>
                </a:ext>
              </a:extLst>
            </p:cNvPr>
            <p:cNvSpPr/>
            <p:nvPr/>
          </p:nvSpPr>
          <p:spPr>
            <a:xfrm>
              <a:off x="5655732" y="3141136"/>
              <a:ext cx="567268" cy="533397"/>
            </a:xfrm>
            <a:prstGeom prst="rect">
              <a:avLst/>
            </a:prstGeom>
            <a:noFill/>
            <a:ln w="28575">
              <a:solidFill>
                <a:srgbClr val="F5594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FE7907F-0864-D2BB-91E7-1DD3BF7CBE37}"/>
                </a:ext>
              </a:extLst>
            </p:cNvPr>
            <p:cNvSpPr/>
            <p:nvPr/>
          </p:nvSpPr>
          <p:spPr>
            <a:xfrm>
              <a:off x="4035701" y="2767672"/>
              <a:ext cx="948487" cy="1303058"/>
            </a:xfrm>
            <a:prstGeom prst="rect">
              <a:avLst/>
            </a:prstGeom>
            <a:noFill/>
            <a:ln w="28575">
              <a:solidFill>
                <a:srgbClr val="F5594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a:extLst>
              <a:ext uri="{FF2B5EF4-FFF2-40B4-BE49-F238E27FC236}">
                <a16:creationId xmlns:a16="http://schemas.microsoft.com/office/drawing/2014/main" id="{5BC8E27B-0E82-207F-329D-7DD42D82A37B}"/>
              </a:ext>
            </a:extLst>
          </p:cNvPr>
          <p:cNvSpPr/>
          <p:nvPr/>
        </p:nvSpPr>
        <p:spPr>
          <a:xfrm>
            <a:off x="6124516" y="1782843"/>
            <a:ext cx="4814274" cy="4287969"/>
          </a:xfrm>
          <a:prstGeom prst="rect">
            <a:avLst/>
          </a:prstGeom>
        </p:spPr>
        <p:txBody>
          <a:bodyPr wrap="square">
            <a:spAutoFit/>
          </a:bodyPr>
          <a:lstStyle/>
          <a:p>
            <a:pPr algn="just" hangingPunct="0">
              <a:lnSpc>
                <a:spcPct val="12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射频指纹识别任务</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：通过分析接收信号中携带的射频指纹，判断发射机身份</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lnSpc>
                <a:spcPct val="120000"/>
              </a:lnSpc>
              <a:spcAft>
                <a:spcPts val="6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身份认证过程</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4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捕获待识别信号</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4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提取接收信号特征</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12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将特征与现有设备特征数据库比对</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lnSpc>
                <a:spcPct val="120000"/>
              </a:lnSpc>
              <a:spcBef>
                <a:spcPts val="600"/>
              </a:spcBef>
              <a:spcAft>
                <a:spcPts val="6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任务定位</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lnSpc>
                <a:spcPct val="120000"/>
              </a:lnSpc>
              <a:spcAft>
                <a:spcPts val="6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可扩展的信号分类问题（开放集识别）</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4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需要辨别信号是否来自未知设备</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4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能够添加未知设备指纹特征数据，扩展已知设备集合</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75490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877163"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背景</a:t>
            </a:r>
          </a:p>
        </p:txBody>
      </p:sp>
      <p:grpSp>
        <p:nvGrpSpPr>
          <p:cNvPr id="3" name="组合 2">
            <a:extLst>
              <a:ext uri="{FF2B5EF4-FFF2-40B4-BE49-F238E27FC236}">
                <a16:creationId xmlns:a16="http://schemas.microsoft.com/office/drawing/2014/main" id="{2CF99CAB-725B-5312-E553-41DA9BFAC16B}"/>
              </a:ext>
            </a:extLst>
          </p:cNvPr>
          <p:cNvGrpSpPr/>
          <p:nvPr/>
        </p:nvGrpSpPr>
        <p:grpSpPr>
          <a:xfrm>
            <a:off x="438961" y="1097863"/>
            <a:ext cx="3901772" cy="461665"/>
            <a:chOff x="438961" y="1097863"/>
            <a:chExt cx="3901772"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725958" y="1097863"/>
              <a:ext cx="3614775" cy="461665"/>
            </a:xfrm>
            <a:prstGeom prst="rect">
              <a:avLst/>
            </a:prstGeom>
            <a:noFill/>
          </p:spPr>
          <p:txBody>
            <a:bodyPr wrap="squar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射频指纹</a:t>
              </a:r>
            </a:p>
          </p:txBody>
        </p:sp>
        <p:sp>
          <p:nvSpPr>
            <p:cNvPr id="15" name="圆角矩形 14">
              <a:extLst>
                <a:ext uri="{FF2B5EF4-FFF2-40B4-BE49-F238E27FC236}">
                  <a16:creationId xmlns:a16="http://schemas.microsoft.com/office/drawing/2014/main" id="{B1F09C35-1E72-AF4C-B181-D991BC7A2FB8}"/>
                </a:ext>
              </a:extLst>
            </p:cNvPr>
            <p:cNvSpPr/>
            <p:nvPr/>
          </p:nvSpPr>
          <p:spPr>
            <a:xfrm>
              <a:off x="438961" y="1240486"/>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44" name="矩形 43">
            <a:extLst>
              <a:ext uri="{FF2B5EF4-FFF2-40B4-BE49-F238E27FC236}">
                <a16:creationId xmlns:a16="http://schemas.microsoft.com/office/drawing/2014/main" id="{E844B741-2ADC-6D8C-23BC-368FACE46272}"/>
              </a:ext>
            </a:extLst>
          </p:cNvPr>
          <p:cNvSpPr/>
          <p:nvPr/>
        </p:nvSpPr>
        <p:spPr>
          <a:xfrm>
            <a:off x="653950" y="2623605"/>
            <a:ext cx="10860717"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射频指纹的理论体现形式</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：纯净基带信号经过变频放大后，信号中多余的无意调制部分（毛刺</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畸变）</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64" name="矩形 63">
            <a:extLst>
              <a:ext uri="{FF2B5EF4-FFF2-40B4-BE49-F238E27FC236}">
                <a16:creationId xmlns:a16="http://schemas.microsoft.com/office/drawing/2014/main" id="{5BC8E27B-0E82-207F-329D-7DD42D82A37B}"/>
              </a:ext>
            </a:extLst>
          </p:cNvPr>
          <p:cNvSpPr/>
          <p:nvPr/>
        </p:nvSpPr>
        <p:spPr>
          <a:xfrm>
            <a:off x="653950" y="3128482"/>
            <a:ext cx="10643970" cy="2955296"/>
          </a:xfrm>
          <a:prstGeom prst="rect">
            <a:avLst/>
          </a:prstGeom>
        </p:spPr>
        <p:txBody>
          <a:bodyPr wrap="square">
            <a:spAutoFit/>
          </a:bodyPr>
          <a:lstStyle/>
          <a:p>
            <a:pPr algn="just" hangingPunct="0">
              <a:lnSpc>
                <a:spcPct val="120000"/>
              </a:lnSpc>
              <a:spcAft>
                <a:spcPts val="1200"/>
              </a:spcAft>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可行实验方式：使用软件无线电（</a:t>
            </a:r>
            <a:r>
              <a:rPr lang="en-US" altLang="zh-CN" sz="1700" spc="100" dirty="0">
                <a:latin typeface="Arial" panose="020B0604020202020204" pitchFamily="34" charset="0"/>
                <a:ea typeface="Microsoft YaHei" panose="020B0503020204020204" pitchFamily="34" charset="-122"/>
                <a:cs typeface="Arial" panose="020B0604020202020204" pitchFamily="34" charset="0"/>
              </a:rPr>
              <a:t>Software-Defined Radio, SDR</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）设备观察射频模块输入</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输出</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lnSpc>
                <a:spcPct val="12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存在的问题</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792000" indent="-342900" algn="just" hangingPunct="0">
              <a:lnSpc>
                <a:spcPct val="12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没有考虑实际传输过程中，发射天线产生射频指纹的可能</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792000" indent="-342900" algn="just" hangingPunct="0">
              <a:lnSpc>
                <a:spcPct val="120000"/>
              </a:lnSpc>
              <a:spcAft>
                <a:spcPts val="6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实际射频指纹识别系统中：</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1260000" indent="-342900" algn="just" hangingPunct="0">
              <a:lnSpc>
                <a:spcPct val="120000"/>
              </a:lnSpc>
              <a:spcAft>
                <a:spcPts val="600"/>
              </a:spcAft>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发射端指纹也可能时变（特性固定而非信号形式固定），导致无法使用单一信号样本分类</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1260000" indent="-342900" algn="just" hangingPunct="0">
              <a:lnSpc>
                <a:spcPct val="120000"/>
              </a:lnSpc>
              <a:spcAft>
                <a:spcPts val="600"/>
              </a:spcAft>
              <a:buFont typeface="Arial" panose="020B0604020202020204" pitchFamily="34" charset="0"/>
              <a:buChar char="•"/>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纯净指纹采集方式无法满足无线通信中射频指纹认证系统的需要</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algn="just" hangingPunct="0">
              <a:lnSpc>
                <a:spcPct val="120000"/>
              </a:lnSpc>
              <a:spcBef>
                <a:spcPts val="600"/>
              </a:spcBef>
              <a:spcAft>
                <a:spcPts val="6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好处</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：能够更清晰地了解指纹的信号构成特征，从而设计有效的特征提取网络</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4" name="矩形 3">
            <a:extLst>
              <a:ext uri="{FF2B5EF4-FFF2-40B4-BE49-F238E27FC236}">
                <a16:creationId xmlns:a16="http://schemas.microsoft.com/office/drawing/2014/main" id="{C19A766D-DD7E-60D8-9797-FC9177785366}"/>
              </a:ext>
            </a:extLst>
          </p:cNvPr>
          <p:cNvSpPr/>
          <p:nvPr/>
        </p:nvSpPr>
        <p:spPr>
          <a:xfrm>
            <a:off x="1950650" y="1726740"/>
            <a:ext cx="8290700" cy="770083"/>
          </a:xfrm>
          <a:prstGeom prst="rect">
            <a:avLst/>
          </a:prstGeom>
          <a:ln w="19050">
            <a:solidFill>
              <a:srgbClr val="B53B38"/>
            </a:solidFill>
          </a:ln>
        </p:spPr>
        <p:txBody>
          <a:bodyPr wrap="square">
            <a:spAutoFit/>
          </a:bodyPr>
          <a:lstStyle/>
          <a:p>
            <a:pPr algn="ctr" hangingPunct="0">
              <a:lnSpc>
                <a:spcPct val="120000"/>
              </a:lnSpc>
              <a:spcAft>
                <a:spcPts val="600"/>
              </a:spcAft>
            </a:pPr>
            <a:r>
              <a:rPr lang="zh-CN" altLang="en-US" sz="1700" i="1" u="sng" spc="150" dirty="0">
                <a:latin typeface="Arial" panose="020B0604020202020204" pitchFamily="34" charset="0"/>
                <a:ea typeface="Microsoft YaHei" panose="020B0503020204020204" pitchFamily="34" charset="-122"/>
                <a:cs typeface="Arial" panose="020B0604020202020204" pitchFamily="34" charset="0"/>
              </a:rPr>
              <a:t>可以从接收信号中提取射频指纹，从而识别发射设备</a:t>
            </a:r>
            <a:endParaRPr lang="en-US" altLang="zh-CN" sz="1700" i="1" u="sng" spc="150" dirty="0">
              <a:latin typeface="Arial" panose="020B0604020202020204" pitchFamily="34" charset="0"/>
              <a:ea typeface="Microsoft YaHei" panose="020B0503020204020204" pitchFamily="34" charset="-122"/>
              <a:cs typeface="Arial" panose="020B0604020202020204" pitchFamily="34" charset="0"/>
            </a:endParaRPr>
          </a:p>
          <a:p>
            <a:pPr algn="ctr" hangingPunct="0">
              <a:lnSpc>
                <a:spcPct val="120000"/>
              </a:lnSpc>
              <a:spcAft>
                <a:spcPts val="1200"/>
              </a:spcAft>
            </a:pPr>
            <a:r>
              <a:rPr lang="zh-CN" altLang="en-US" sz="1700" i="1" u="sng" spc="150" dirty="0">
                <a:latin typeface="Arial" panose="020B0604020202020204" pitchFamily="34" charset="0"/>
                <a:ea typeface="Microsoft YaHei" panose="020B0503020204020204" pitchFamily="34" charset="-122"/>
                <a:cs typeface="Arial" panose="020B0604020202020204" pitchFamily="34" charset="0"/>
              </a:rPr>
              <a:t>从接收信号中提取特征且能识别发射设备，并不能保证其就是射频指纹的特征</a:t>
            </a:r>
            <a:endParaRPr lang="en-US" altLang="zh-CN" sz="1700" i="1" u="sng"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880495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877163"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背景</a:t>
            </a:r>
          </a:p>
        </p:txBody>
      </p:sp>
      <p:grpSp>
        <p:nvGrpSpPr>
          <p:cNvPr id="3" name="组合 2">
            <a:extLst>
              <a:ext uri="{FF2B5EF4-FFF2-40B4-BE49-F238E27FC236}">
                <a16:creationId xmlns:a16="http://schemas.microsoft.com/office/drawing/2014/main" id="{2CF99CAB-725B-5312-E553-41DA9BFAC16B}"/>
              </a:ext>
            </a:extLst>
          </p:cNvPr>
          <p:cNvGrpSpPr/>
          <p:nvPr/>
        </p:nvGrpSpPr>
        <p:grpSpPr>
          <a:xfrm>
            <a:off x="438961" y="1097863"/>
            <a:ext cx="3901772" cy="461665"/>
            <a:chOff x="438961" y="1097863"/>
            <a:chExt cx="3901772"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725958" y="1097863"/>
              <a:ext cx="3614775" cy="461665"/>
            </a:xfrm>
            <a:prstGeom prst="rect">
              <a:avLst/>
            </a:prstGeom>
            <a:noFill/>
          </p:spPr>
          <p:txBody>
            <a:bodyPr wrap="squar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射频指纹</a:t>
              </a:r>
            </a:p>
          </p:txBody>
        </p:sp>
        <p:sp>
          <p:nvSpPr>
            <p:cNvPr id="15" name="圆角矩形 14">
              <a:extLst>
                <a:ext uri="{FF2B5EF4-FFF2-40B4-BE49-F238E27FC236}">
                  <a16:creationId xmlns:a16="http://schemas.microsoft.com/office/drawing/2014/main" id="{B1F09C35-1E72-AF4C-B181-D991BC7A2FB8}"/>
                </a:ext>
              </a:extLst>
            </p:cNvPr>
            <p:cNvSpPr/>
            <p:nvPr/>
          </p:nvSpPr>
          <p:spPr>
            <a:xfrm>
              <a:off x="438961" y="1240486"/>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44" name="矩形 43">
            <a:extLst>
              <a:ext uri="{FF2B5EF4-FFF2-40B4-BE49-F238E27FC236}">
                <a16:creationId xmlns:a16="http://schemas.microsoft.com/office/drawing/2014/main" id="{E844B741-2ADC-6D8C-23BC-368FACE46272}"/>
              </a:ext>
            </a:extLst>
          </p:cNvPr>
          <p:cNvSpPr/>
          <p:nvPr/>
        </p:nvSpPr>
        <p:spPr>
          <a:xfrm>
            <a:off x="816507" y="2271391"/>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暂态射频指纹</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：从发射机暂态信号（</a:t>
            </a:r>
            <a:r>
              <a:rPr lang="en-US" altLang="zh-CN" sz="1700" spc="100" dirty="0">
                <a:latin typeface="Arial" panose="020B0604020202020204" pitchFamily="34" charset="0"/>
                <a:ea typeface="Microsoft YaHei" panose="020B0503020204020204" pitchFamily="34" charset="-122"/>
                <a:cs typeface="Arial" panose="020B0604020202020204" pitchFamily="34" charset="0"/>
              </a:rPr>
              <a:t>signal transient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）提取的指纹特征 </a:t>
            </a:r>
            <a:r>
              <a:rPr lang="en-US" altLang="zh-CN" sz="1700" spc="150" baseline="30000" dirty="0">
                <a:latin typeface="Arial" panose="020B0604020202020204" pitchFamily="34" charset="0"/>
                <a:ea typeface="Microsoft YaHei" panose="020B0503020204020204" pitchFamily="34" charset="-122"/>
                <a:cs typeface="Arial" panose="020B0604020202020204" pitchFamily="34" charset="0"/>
              </a:rPr>
              <a:t>[1,2]</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grpSp>
        <p:nvGrpSpPr>
          <p:cNvPr id="6" name="组合 5">
            <a:extLst>
              <a:ext uri="{FF2B5EF4-FFF2-40B4-BE49-F238E27FC236}">
                <a16:creationId xmlns:a16="http://schemas.microsoft.com/office/drawing/2014/main" id="{EA29DFF1-3556-5905-00BE-17BD3FDF7196}"/>
              </a:ext>
            </a:extLst>
          </p:cNvPr>
          <p:cNvGrpSpPr/>
          <p:nvPr/>
        </p:nvGrpSpPr>
        <p:grpSpPr>
          <a:xfrm>
            <a:off x="4076719" y="3387079"/>
            <a:ext cx="7419280" cy="1778079"/>
            <a:chOff x="882652" y="2786171"/>
            <a:chExt cx="10367469" cy="2484632"/>
          </a:xfrm>
        </p:grpSpPr>
        <p:pic>
          <p:nvPicPr>
            <p:cNvPr id="5" name="图片 4">
              <a:extLst>
                <a:ext uri="{FF2B5EF4-FFF2-40B4-BE49-F238E27FC236}">
                  <a16:creationId xmlns:a16="http://schemas.microsoft.com/office/drawing/2014/main" id="{46DCA283-9BF1-F8FE-BE69-EEAF6216CE7E}"/>
                </a:ext>
              </a:extLst>
            </p:cNvPr>
            <p:cNvPicPr>
              <a:picLocks noChangeAspect="1"/>
            </p:cNvPicPr>
            <p:nvPr/>
          </p:nvPicPr>
          <p:blipFill rotWithShape="1">
            <a:blip r:embed="rId6"/>
            <a:srcRect t="1136" b="66075"/>
            <a:stretch/>
          </p:blipFill>
          <p:spPr>
            <a:xfrm>
              <a:off x="882652" y="2786171"/>
              <a:ext cx="3336161" cy="2484632"/>
            </a:xfrm>
            <a:prstGeom prst="rect">
              <a:avLst/>
            </a:prstGeom>
          </p:spPr>
        </p:pic>
        <p:pic>
          <p:nvPicPr>
            <p:cNvPr id="2" name="图片 1">
              <a:extLst>
                <a:ext uri="{FF2B5EF4-FFF2-40B4-BE49-F238E27FC236}">
                  <a16:creationId xmlns:a16="http://schemas.microsoft.com/office/drawing/2014/main" id="{40B79F13-D19F-DD21-6AF9-774F325A0FC6}"/>
                </a:ext>
              </a:extLst>
            </p:cNvPr>
            <p:cNvPicPr>
              <a:picLocks noChangeAspect="1"/>
            </p:cNvPicPr>
            <p:nvPr/>
          </p:nvPicPr>
          <p:blipFill rotWithShape="1">
            <a:blip r:embed="rId6"/>
            <a:srcRect t="67206" b="1"/>
            <a:stretch/>
          </p:blipFill>
          <p:spPr>
            <a:xfrm>
              <a:off x="7913960" y="2786172"/>
              <a:ext cx="3336161" cy="2484630"/>
            </a:xfrm>
            <a:prstGeom prst="rect">
              <a:avLst/>
            </a:prstGeom>
          </p:spPr>
        </p:pic>
        <p:pic>
          <p:nvPicPr>
            <p:cNvPr id="4" name="图片 3">
              <a:extLst>
                <a:ext uri="{FF2B5EF4-FFF2-40B4-BE49-F238E27FC236}">
                  <a16:creationId xmlns:a16="http://schemas.microsoft.com/office/drawing/2014/main" id="{8F2B0D9C-698F-1E97-8108-D46D18941A84}"/>
                </a:ext>
              </a:extLst>
            </p:cNvPr>
            <p:cNvPicPr>
              <a:picLocks noChangeAspect="1"/>
            </p:cNvPicPr>
            <p:nvPr/>
          </p:nvPicPr>
          <p:blipFill rotWithShape="1">
            <a:blip r:embed="rId6"/>
            <a:srcRect t="33585" b="33624"/>
            <a:stretch/>
          </p:blipFill>
          <p:spPr>
            <a:xfrm>
              <a:off x="4398306" y="2786171"/>
              <a:ext cx="3336161" cy="2484632"/>
            </a:xfrm>
            <a:prstGeom prst="rect">
              <a:avLst/>
            </a:prstGeom>
          </p:spPr>
        </p:pic>
      </p:grpSp>
      <p:sp>
        <p:nvSpPr>
          <p:cNvPr id="7" name="文本框 6">
            <a:extLst>
              <a:ext uri="{FF2B5EF4-FFF2-40B4-BE49-F238E27FC236}">
                <a16:creationId xmlns:a16="http://schemas.microsoft.com/office/drawing/2014/main" id="{47243E6F-88DE-3AA8-0F06-450D1C03E6FF}"/>
              </a:ext>
            </a:extLst>
          </p:cNvPr>
          <p:cNvSpPr txBox="1"/>
          <p:nvPr/>
        </p:nvSpPr>
        <p:spPr>
          <a:xfrm>
            <a:off x="695999" y="5695592"/>
            <a:ext cx="10800000" cy="795859"/>
          </a:xfrm>
          <a:prstGeom prst="rect">
            <a:avLst/>
          </a:prstGeom>
          <a:noFill/>
        </p:spPr>
        <p:txBody>
          <a:bodyPr wrap="square" rtlCol="0">
            <a:spAutoFit/>
          </a:bodyPr>
          <a:lstStyle/>
          <a:p>
            <a:pPr algn="just">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[1] </a:t>
            </a:r>
            <a:r>
              <a:rPr kumimoji="1" lang="en-US" altLang="zh-CN" sz="1200" dirty="0" err="1">
                <a:latin typeface="Source Han Sans SC Normal" panose="020B0400000000000000" pitchFamily="34" charset="-128"/>
                <a:ea typeface="Source Han Sans SC Normal" panose="020B0400000000000000" pitchFamily="34" charset="-128"/>
              </a:rPr>
              <a:t>Taşcıoğlu</a:t>
            </a:r>
            <a:r>
              <a:rPr kumimoji="1" lang="en-US" altLang="zh-CN" sz="1200" dirty="0">
                <a:latin typeface="Source Han Sans SC Normal" panose="020B0400000000000000" pitchFamily="34" charset="-128"/>
                <a:ea typeface="Source Han Sans SC Normal" panose="020B0400000000000000" pitchFamily="34" charset="-128"/>
              </a:rPr>
              <a:t>, </a:t>
            </a:r>
            <a:r>
              <a:rPr kumimoji="1" lang="en-US" altLang="zh-CN" sz="1200" dirty="0" err="1">
                <a:latin typeface="Source Han Sans SC Normal" panose="020B0400000000000000" pitchFamily="34" charset="-128"/>
                <a:ea typeface="Source Han Sans SC Normal" panose="020B0400000000000000" pitchFamily="34" charset="-128"/>
              </a:rPr>
              <a:t>Selçuk</a:t>
            </a:r>
            <a:r>
              <a:rPr kumimoji="1" lang="en-US" altLang="zh-CN" sz="1200" dirty="0">
                <a:latin typeface="Source Han Sans SC Normal" panose="020B0400000000000000" pitchFamily="34" charset="-128"/>
                <a:ea typeface="Source Han Sans SC Normal" panose="020B0400000000000000" pitchFamily="34" charset="-128"/>
              </a:rPr>
              <a:t>, </a:t>
            </a:r>
            <a:r>
              <a:rPr kumimoji="1" lang="en-US" altLang="zh-CN" sz="1200" dirty="0" err="1">
                <a:latin typeface="Source Han Sans SC Normal" panose="020B0400000000000000" pitchFamily="34" charset="-128"/>
                <a:ea typeface="Source Han Sans SC Normal" panose="020B0400000000000000" pitchFamily="34" charset="-128"/>
              </a:rPr>
              <a:t>Memduh</a:t>
            </a:r>
            <a:r>
              <a:rPr kumimoji="1" lang="en-US" altLang="zh-CN" sz="1200" dirty="0">
                <a:latin typeface="Source Han Sans SC Normal" panose="020B0400000000000000" pitchFamily="34" charset="-128"/>
                <a:ea typeface="Source Han Sans SC Normal" panose="020B0400000000000000" pitchFamily="34" charset="-128"/>
              </a:rPr>
              <a:t> </a:t>
            </a:r>
            <a:r>
              <a:rPr kumimoji="1" lang="en-US" altLang="zh-CN" sz="1200" dirty="0" err="1">
                <a:latin typeface="Source Han Sans SC Normal" panose="020B0400000000000000" pitchFamily="34" charset="-128"/>
                <a:ea typeface="Source Han Sans SC Normal" panose="020B0400000000000000" pitchFamily="34" charset="-128"/>
              </a:rPr>
              <a:t>Köse</a:t>
            </a:r>
            <a:r>
              <a:rPr kumimoji="1" lang="en-US" altLang="zh-CN" sz="1200" dirty="0">
                <a:latin typeface="Source Han Sans SC Normal" panose="020B0400000000000000" pitchFamily="34" charset="-128"/>
                <a:ea typeface="Source Han Sans SC Normal" panose="020B0400000000000000" pitchFamily="34" charset="-128"/>
              </a:rPr>
              <a:t>, and </a:t>
            </a:r>
            <a:r>
              <a:rPr kumimoji="1" lang="en-US" altLang="zh-CN" sz="1200" dirty="0" err="1">
                <a:latin typeface="Source Han Sans SC Normal" panose="020B0400000000000000" pitchFamily="34" charset="-128"/>
                <a:ea typeface="Source Han Sans SC Normal" panose="020B0400000000000000" pitchFamily="34" charset="-128"/>
              </a:rPr>
              <a:t>Gökhan</a:t>
            </a:r>
            <a:r>
              <a:rPr kumimoji="1" lang="en-US" altLang="zh-CN" sz="1200" dirty="0">
                <a:latin typeface="Source Han Sans SC Normal" panose="020B0400000000000000" pitchFamily="34" charset="-128"/>
                <a:ea typeface="Source Han Sans SC Normal" panose="020B0400000000000000" pitchFamily="34" charset="-128"/>
              </a:rPr>
              <a:t> </a:t>
            </a:r>
            <a:r>
              <a:rPr kumimoji="1" lang="en-US" altLang="zh-CN" sz="1200" dirty="0" err="1">
                <a:latin typeface="Source Han Sans SC Normal" panose="020B0400000000000000" pitchFamily="34" charset="-128"/>
                <a:ea typeface="Source Han Sans SC Normal" panose="020B0400000000000000" pitchFamily="34" charset="-128"/>
              </a:rPr>
              <a:t>Soysal</a:t>
            </a:r>
            <a:r>
              <a:rPr kumimoji="1" lang="en-US" altLang="zh-CN" sz="1200" dirty="0">
                <a:latin typeface="Source Han Sans SC Normal" panose="020B0400000000000000" pitchFamily="34" charset="-128"/>
                <a:ea typeface="Source Han Sans SC Normal" panose="020B0400000000000000" pitchFamily="34" charset="-128"/>
              </a:rPr>
              <a:t>. "Sequential transient detection for RF fingerprinting." </a:t>
            </a:r>
            <a:r>
              <a:rPr kumimoji="1" lang="en-US" altLang="zh-CN" sz="1200" i="1" dirty="0">
                <a:latin typeface="Source Han Sans SC Normal" panose="020B0400000000000000" pitchFamily="34" charset="-128"/>
                <a:ea typeface="Source Han Sans SC Normal" panose="020B0400000000000000" pitchFamily="34" charset="-128"/>
              </a:rPr>
              <a:t>Electronics</a:t>
            </a:r>
            <a:r>
              <a:rPr kumimoji="1" lang="en-US" altLang="zh-CN" sz="1200" dirty="0">
                <a:latin typeface="Source Han Sans SC Normal" panose="020B0400000000000000" pitchFamily="34" charset="-128"/>
                <a:ea typeface="Source Han Sans SC Normal" panose="020B0400000000000000" pitchFamily="34" charset="-128"/>
              </a:rPr>
              <a:t> 11.20 (2022): 3333.</a:t>
            </a:r>
          </a:p>
          <a:p>
            <a:pPr algn="just">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[2] Yang, </a:t>
            </a:r>
            <a:r>
              <a:rPr kumimoji="1" lang="en-US" altLang="zh-CN" sz="1200" dirty="0" err="1">
                <a:latin typeface="Source Han Sans SC Normal" panose="020B0400000000000000" pitchFamily="34" charset="-128"/>
                <a:ea typeface="Source Han Sans SC Normal" panose="020B0400000000000000" pitchFamily="34" charset="-128"/>
              </a:rPr>
              <a:t>Kiwon</a:t>
            </a:r>
            <a:r>
              <a:rPr kumimoji="1" lang="en-US" altLang="zh-CN" sz="1200" dirty="0">
                <a:latin typeface="Source Han Sans SC Normal" panose="020B0400000000000000" pitchFamily="34" charset="-128"/>
                <a:ea typeface="Source Han Sans SC Normal" panose="020B0400000000000000" pitchFamily="34" charset="-128"/>
              </a:rPr>
              <a:t>, </a:t>
            </a:r>
            <a:r>
              <a:rPr kumimoji="1" lang="en-US" altLang="zh-CN" sz="1200" dirty="0" err="1">
                <a:latin typeface="Source Han Sans SC Normal" panose="020B0400000000000000" pitchFamily="34" charset="-128"/>
                <a:ea typeface="Source Han Sans SC Normal" panose="020B0400000000000000" pitchFamily="34" charset="-128"/>
              </a:rPr>
              <a:t>Jusung</a:t>
            </a:r>
            <a:r>
              <a:rPr kumimoji="1" lang="en-US" altLang="zh-CN" sz="1200" dirty="0">
                <a:latin typeface="Source Han Sans SC Normal" panose="020B0400000000000000" pitchFamily="34" charset="-128"/>
                <a:ea typeface="Source Han Sans SC Normal" panose="020B0400000000000000" pitchFamily="34" charset="-128"/>
              </a:rPr>
              <a:t> Kang, </a:t>
            </a:r>
            <a:r>
              <a:rPr kumimoji="1" lang="en-US" altLang="zh-CN" sz="1200" dirty="0" err="1">
                <a:latin typeface="Source Han Sans SC Normal" panose="020B0400000000000000" pitchFamily="34" charset="-128"/>
                <a:ea typeface="Source Han Sans SC Normal" panose="020B0400000000000000" pitchFamily="34" charset="-128"/>
              </a:rPr>
              <a:t>Jehyuk</a:t>
            </a:r>
            <a:r>
              <a:rPr kumimoji="1" lang="en-US" altLang="zh-CN" sz="1200" dirty="0">
                <a:latin typeface="Source Han Sans SC Normal" panose="020B0400000000000000" pitchFamily="34" charset="-128"/>
                <a:ea typeface="Source Han Sans SC Normal" panose="020B0400000000000000" pitchFamily="34" charset="-128"/>
              </a:rPr>
              <a:t> Jang, and Heung-No Lee. "Multimodal sparse representation-based classification scheme for RF fingerprinting." </a:t>
            </a:r>
            <a:r>
              <a:rPr kumimoji="1" lang="en-US" altLang="zh-CN" sz="1200" i="1" dirty="0">
                <a:latin typeface="Source Han Sans SC Normal" panose="020B0400000000000000" pitchFamily="34" charset="-128"/>
                <a:ea typeface="Source Han Sans SC Normal" panose="020B0400000000000000" pitchFamily="34" charset="-128"/>
              </a:rPr>
              <a:t>IEEE Communications Letters </a:t>
            </a:r>
            <a:r>
              <a:rPr kumimoji="1" lang="en-US" altLang="zh-CN" sz="1200" dirty="0">
                <a:latin typeface="Source Han Sans SC Normal" panose="020B0400000000000000" pitchFamily="34" charset="-128"/>
                <a:ea typeface="Source Han Sans SC Normal" panose="020B0400000000000000" pitchFamily="34" charset="-128"/>
              </a:rPr>
              <a:t>23, no. 5 (2019): 867-870.</a:t>
            </a:r>
            <a:endParaRPr kumimoji="1" lang="zh-CN" altLang="en-US" sz="1200" dirty="0">
              <a:latin typeface="Source Han Sans SC Normal" panose="020B0400000000000000" pitchFamily="34" charset="-128"/>
              <a:ea typeface="Source Han Sans SC Normal" panose="020B0400000000000000" pitchFamily="34" charset="-128"/>
            </a:endParaRPr>
          </a:p>
        </p:txBody>
      </p:sp>
      <p:pic>
        <p:nvPicPr>
          <p:cNvPr id="10" name="图片 9">
            <a:extLst>
              <a:ext uri="{FF2B5EF4-FFF2-40B4-BE49-F238E27FC236}">
                <a16:creationId xmlns:a16="http://schemas.microsoft.com/office/drawing/2014/main" id="{38359F25-3317-A359-7290-D9F52B1562FB}"/>
              </a:ext>
            </a:extLst>
          </p:cNvPr>
          <p:cNvPicPr>
            <a:picLocks noChangeAspect="1"/>
          </p:cNvPicPr>
          <p:nvPr/>
        </p:nvPicPr>
        <p:blipFill rotWithShape="1">
          <a:blip r:embed="rId7"/>
          <a:srcRect l="3240"/>
          <a:stretch/>
        </p:blipFill>
        <p:spPr>
          <a:xfrm>
            <a:off x="323945" y="2860340"/>
            <a:ext cx="3480386" cy="2716038"/>
          </a:xfrm>
          <a:prstGeom prst="rect">
            <a:avLst/>
          </a:prstGeom>
        </p:spPr>
      </p:pic>
      <p:sp>
        <p:nvSpPr>
          <p:cNvPr id="9" name="矩形 8">
            <a:extLst>
              <a:ext uri="{FF2B5EF4-FFF2-40B4-BE49-F238E27FC236}">
                <a16:creationId xmlns:a16="http://schemas.microsoft.com/office/drawing/2014/main" id="{739AABB5-8037-497C-409D-F18016FBFF8E}"/>
              </a:ext>
            </a:extLst>
          </p:cNvPr>
          <p:cNvSpPr/>
          <p:nvPr/>
        </p:nvSpPr>
        <p:spPr>
          <a:xfrm>
            <a:off x="813123" y="1820968"/>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射频指纹的实际研究方式</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：暂态射频指纹（信号处理）、稳态射频指纹（特征提取）</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01866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877163"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背景</a:t>
            </a:r>
          </a:p>
        </p:txBody>
      </p:sp>
      <p:grpSp>
        <p:nvGrpSpPr>
          <p:cNvPr id="3" name="组合 2">
            <a:extLst>
              <a:ext uri="{FF2B5EF4-FFF2-40B4-BE49-F238E27FC236}">
                <a16:creationId xmlns:a16="http://schemas.microsoft.com/office/drawing/2014/main" id="{2CF99CAB-725B-5312-E553-41DA9BFAC16B}"/>
              </a:ext>
            </a:extLst>
          </p:cNvPr>
          <p:cNvGrpSpPr/>
          <p:nvPr/>
        </p:nvGrpSpPr>
        <p:grpSpPr>
          <a:xfrm>
            <a:off x="438961" y="1097863"/>
            <a:ext cx="3901772" cy="461665"/>
            <a:chOff x="438961" y="1097863"/>
            <a:chExt cx="3901772"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725958" y="1097863"/>
              <a:ext cx="3614775" cy="461665"/>
            </a:xfrm>
            <a:prstGeom prst="rect">
              <a:avLst/>
            </a:prstGeom>
            <a:noFill/>
          </p:spPr>
          <p:txBody>
            <a:bodyPr wrap="squar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射频指纹</a:t>
              </a:r>
            </a:p>
          </p:txBody>
        </p:sp>
        <p:sp>
          <p:nvSpPr>
            <p:cNvPr id="15" name="圆角矩形 14">
              <a:extLst>
                <a:ext uri="{FF2B5EF4-FFF2-40B4-BE49-F238E27FC236}">
                  <a16:creationId xmlns:a16="http://schemas.microsoft.com/office/drawing/2014/main" id="{B1F09C35-1E72-AF4C-B181-D991BC7A2FB8}"/>
                </a:ext>
              </a:extLst>
            </p:cNvPr>
            <p:cNvSpPr/>
            <p:nvPr/>
          </p:nvSpPr>
          <p:spPr>
            <a:xfrm>
              <a:off x="438961" y="1240486"/>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44" name="矩形 43">
            <a:extLst>
              <a:ext uri="{FF2B5EF4-FFF2-40B4-BE49-F238E27FC236}">
                <a16:creationId xmlns:a16="http://schemas.microsoft.com/office/drawing/2014/main" id="{E844B741-2ADC-6D8C-23BC-368FACE46272}"/>
              </a:ext>
            </a:extLst>
          </p:cNvPr>
          <p:cNvSpPr/>
          <p:nvPr/>
        </p:nvSpPr>
        <p:spPr>
          <a:xfrm>
            <a:off x="816507" y="2271391"/>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暂态射频指纹</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：从发射机暂态信号（</a:t>
            </a:r>
            <a:r>
              <a:rPr lang="en-US" altLang="zh-CN" sz="1700" spc="100" dirty="0">
                <a:latin typeface="Arial" panose="020B0604020202020204" pitchFamily="34" charset="0"/>
                <a:ea typeface="Microsoft YaHei" panose="020B0503020204020204" pitchFamily="34" charset="-122"/>
                <a:cs typeface="Arial" panose="020B0604020202020204" pitchFamily="34" charset="0"/>
              </a:rPr>
              <a:t>signal transient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）提取的指纹特征</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96454285-E8CD-4A2E-4176-06A61AD81C40}"/>
              </a:ext>
            </a:extLst>
          </p:cNvPr>
          <p:cNvSpPr/>
          <p:nvPr/>
        </p:nvSpPr>
        <p:spPr>
          <a:xfrm>
            <a:off x="813123" y="1820968"/>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射频指纹的实际研究方式</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：暂态射频指纹（信号处理）、稳态射频指纹（特征提取）</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9" name="矩形 8">
            <a:extLst>
              <a:ext uri="{FF2B5EF4-FFF2-40B4-BE49-F238E27FC236}">
                <a16:creationId xmlns:a16="http://schemas.microsoft.com/office/drawing/2014/main" id="{CD8DB611-47A7-2D49-1D0B-CA70E94D0E59}"/>
              </a:ext>
            </a:extLst>
          </p:cNvPr>
          <p:cNvSpPr/>
          <p:nvPr/>
        </p:nvSpPr>
        <p:spPr>
          <a:xfrm>
            <a:off x="1260163" y="2808212"/>
            <a:ext cx="9959864" cy="2065181"/>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存在的问题</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12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暂态射频指纹特性与发射机硬件结构、传输体制、同步方式等规定细节都具有很强的联系，适用于对通信参数几乎完全固定的一体式设备或简易通信设备（传呼机等）进行识别</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a:p>
            <a:pPr marL="342900" indent="-342900" algn="just" hangingPunct="0">
              <a:lnSpc>
                <a:spcPct val="130000"/>
              </a:lnSpc>
              <a:spcAft>
                <a:spcPts val="1200"/>
              </a:spcAft>
              <a:buFont typeface="+mj-lt"/>
              <a:buAutoNum type="arabicPeriod"/>
            </a:pPr>
            <a:r>
              <a:rPr lang="zh-CN" altLang="en-US" sz="1700" spc="150" dirty="0">
                <a:latin typeface="Arial" panose="020B0604020202020204" pitchFamily="34" charset="0"/>
                <a:ea typeface="Microsoft YaHei" panose="020B0503020204020204" pitchFamily="34" charset="-122"/>
                <a:cs typeface="Arial" panose="020B0604020202020204" pitchFamily="34" charset="0"/>
              </a:rPr>
              <a:t>无线传输中，接收机对暂态信号的获取难度相较稳态信号更高，且样本量更小，需要寻找简化的信号收集办法</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10" name="矩形 9">
            <a:extLst>
              <a:ext uri="{FF2B5EF4-FFF2-40B4-BE49-F238E27FC236}">
                <a16:creationId xmlns:a16="http://schemas.microsoft.com/office/drawing/2014/main" id="{3F82A28C-5D08-3583-8E5D-DFF025CCF6EB}"/>
              </a:ext>
            </a:extLst>
          </p:cNvPr>
          <p:cNvSpPr/>
          <p:nvPr/>
        </p:nvSpPr>
        <p:spPr>
          <a:xfrm>
            <a:off x="1260163" y="5000637"/>
            <a:ext cx="9959863" cy="737125"/>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好处</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：下沉到具体的硬件电路瞬时工作特性层面对信号进行分析，提取的射频指纹具有更好的可视特性与可解释性，且使用简单的相关性分离方法就可以达到较好的分类效果</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8968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6374E659-06E0-4042-A6BE-6D6977EDB906}"/>
              </a:ext>
            </a:extLst>
          </p:cNvPr>
          <p:cNvGrpSpPr/>
          <p:nvPr/>
        </p:nvGrpSpPr>
        <p:grpSpPr>
          <a:xfrm>
            <a:off x="0" y="-1"/>
            <a:ext cx="12192000" cy="6858002"/>
            <a:chOff x="0" y="-1"/>
            <a:chExt cx="12192000" cy="6858002"/>
          </a:xfrm>
        </p:grpSpPr>
        <p:sp>
          <p:nvSpPr>
            <p:cNvPr id="17" name="矩形 16">
              <a:extLst>
                <a:ext uri="{FF2B5EF4-FFF2-40B4-BE49-F238E27FC236}">
                  <a16:creationId xmlns:a16="http://schemas.microsoft.com/office/drawing/2014/main" id="{0CC1B4B5-E5B8-2A43-9A48-2F89B549D080}"/>
                </a:ext>
              </a:extLst>
            </p:cNvPr>
            <p:cNvSpPr/>
            <p:nvPr/>
          </p:nvSpPr>
          <p:spPr>
            <a:xfrm>
              <a:off x="0" y="-1"/>
              <a:ext cx="12192000" cy="706266"/>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D4F07EFB-540A-724B-9E1F-F818ED17200A}"/>
                </a:ext>
              </a:extLst>
            </p:cNvPr>
            <p:cNvSpPr/>
            <p:nvPr/>
          </p:nvSpPr>
          <p:spPr>
            <a:xfrm>
              <a:off x="0" y="708047"/>
              <a:ext cx="12192000" cy="132378"/>
            </a:xfrm>
            <a:prstGeom prst="rect">
              <a:avLst/>
            </a:prstGeom>
            <a:gradFill>
              <a:gsLst>
                <a:gs pos="0">
                  <a:srgbClr val="C00000">
                    <a:alpha val="32000"/>
                  </a:srgbClr>
                </a:gs>
                <a:gs pos="100000">
                  <a:srgbClr val="C00000">
                    <a:lumMod val="94000"/>
                    <a:lumOff val="6000"/>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42ED7E07-E277-2E45-9597-D2C1BF897BF5}"/>
                </a:ext>
              </a:extLst>
            </p:cNvPr>
            <p:cNvSpPr/>
            <p:nvPr/>
          </p:nvSpPr>
          <p:spPr>
            <a:xfrm>
              <a:off x="0" y="6453336"/>
              <a:ext cx="12192000" cy="404665"/>
            </a:xfrm>
            <a:prstGeom prst="rect">
              <a:avLst/>
            </a:prstGeom>
            <a:gradFill>
              <a:gsLst>
                <a:gs pos="0">
                  <a:srgbClr val="C00000"/>
                </a:gs>
                <a:gs pos="100000">
                  <a:srgbClr val="C00000">
                    <a:lumMod val="94000"/>
                    <a:lumOff val="6000"/>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grpSp>
        <p:nvGrpSpPr>
          <p:cNvPr id="20" name="组合 19">
            <a:extLst>
              <a:ext uri="{FF2B5EF4-FFF2-40B4-BE49-F238E27FC236}">
                <a16:creationId xmlns:a16="http://schemas.microsoft.com/office/drawing/2014/main" id="{013B0796-67A9-7A4F-99B7-6AB9E5A66374}"/>
              </a:ext>
            </a:extLst>
          </p:cNvPr>
          <p:cNvGrpSpPr/>
          <p:nvPr/>
        </p:nvGrpSpPr>
        <p:grpSpPr>
          <a:xfrm>
            <a:off x="133400" y="140547"/>
            <a:ext cx="11901234" cy="6795389"/>
            <a:chOff x="133400" y="140547"/>
            <a:chExt cx="11901234" cy="6795389"/>
          </a:xfrm>
        </p:grpSpPr>
        <p:pic>
          <p:nvPicPr>
            <p:cNvPr id="21" name="图片 20">
              <a:extLst>
                <a:ext uri="{FF2B5EF4-FFF2-40B4-BE49-F238E27FC236}">
                  <a16:creationId xmlns:a16="http://schemas.microsoft.com/office/drawing/2014/main" id="{DB7E1B58-9D91-E647-98E1-D1BA4C6BE16A}"/>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840416" y="140547"/>
              <a:ext cx="2031325" cy="403124"/>
            </a:xfrm>
            <a:prstGeom prst="rect">
              <a:avLst/>
            </a:prstGeom>
          </p:spPr>
        </p:pic>
        <p:pic>
          <p:nvPicPr>
            <p:cNvPr id="22" name="图片 21">
              <a:extLst>
                <a:ext uri="{FF2B5EF4-FFF2-40B4-BE49-F238E27FC236}">
                  <a16:creationId xmlns:a16="http://schemas.microsoft.com/office/drawing/2014/main" id="{F093D6A0-9471-534D-8074-6AD08E477CDD}"/>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996245" y="6572902"/>
              <a:ext cx="3038389" cy="185483"/>
            </a:xfrm>
            <a:prstGeom prst="rect">
              <a:avLst/>
            </a:prstGeom>
          </p:spPr>
        </p:pic>
        <p:pic>
          <p:nvPicPr>
            <p:cNvPr id="23" name="图片 22" descr="图片包含 游戏机, 画, 钟表&#10;&#10;描述已自动生成">
              <a:extLst>
                <a:ext uri="{FF2B5EF4-FFF2-40B4-BE49-F238E27FC236}">
                  <a16:creationId xmlns:a16="http://schemas.microsoft.com/office/drawing/2014/main" id="{93EED181-B044-3040-8B50-7E365D6E1D09}"/>
                </a:ext>
              </a:extLst>
            </p:cNvPr>
            <p:cNvPicPr>
              <a:picLocks noChangeAspect="1"/>
            </p:cNvPicPr>
            <p:nvPr/>
          </p:nvPicPr>
          <p:blipFill>
            <a:blip r:embed="rId5"/>
            <a:stretch>
              <a:fillRect/>
            </a:stretch>
          </p:blipFill>
          <p:spPr>
            <a:xfrm>
              <a:off x="133400" y="6453336"/>
              <a:ext cx="2362200" cy="482600"/>
            </a:xfrm>
            <a:prstGeom prst="rect">
              <a:avLst/>
            </a:prstGeom>
          </p:spPr>
        </p:pic>
      </p:grpSp>
      <p:sp>
        <p:nvSpPr>
          <p:cNvPr id="26" name="文本框 25">
            <a:extLst>
              <a:ext uri="{FF2B5EF4-FFF2-40B4-BE49-F238E27FC236}">
                <a16:creationId xmlns:a16="http://schemas.microsoft.com/office/drawing/2014/main" id="{82F18CD3-DE75-C848-9FBA-320AB9E7D598}"/>
              </a:ext>
            </a:extLst>
          </p:cNvPr>
          <p:cNvSpPr txBox="1"/>
          <p:nvPr/>
        </p:nvSpPr>
        <p:spPr>
          <a:xfrm>
            <a:off x="175107" y="116852"/>
            <a:ext cx="527709" cy="461665"/>
          </a:xfrm>
          <a:prstGeom prst="rect">
            <a:avLst/>
          </a:prstGeom>
          <a:noFill/>
        </p:spPr>
        <p:txBody>
          <a:bodyPr wrap="none" rtlCol="0">
            <a:spAutoFit/>
          </a:bodyPr>
          <a:lstStyle/>
          <a:p>
            <a:pPr algn="l"/>
            <a:r>
              <a:rPr kumimoji="1" lang="en-US" altLang="zh-CN"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endParaRPr>
          </a:p>
        </p:txBody>
      </p:sp>
      <p:cxnSp>
        <p:nvCxnSpPr>
          <p:cNvPr id="27" name="直线连接符 26">
            <a:extLst>
              <a:ext uri="{FF2B5EF4-FFF2-40B4-BE49-F238E27FC236}">
                <a16:creationId xmlns:a16="http://schemas.microsoft.com/office/drawing/2014/main" id="{CF6F5025-52DE-844A-8B12-050285F53236}"/>
              </a:ext>
            </a:extLst>
          </p:cNvPr>
          <p:cNvCxnSpPr/>
          <p:nvPr/>
        </p:nvCxnSpPr>
        <p:spPr>
          <a:xfrm>
            <a:off x="839416" y="124472"/>
            <a:ext cx="0" cy="418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572B192-1A8B-0944-BC5E-3183B0CBCBA6}"/>
              </a:ext>
            </a:extLst>
          </p:cNvPr>
          <p:cNvSpPr txBox="1"/>
          <p:nvPr/>
        </p:nvSpPr>
        <p:spPr>
          <a:xfrm>
            <a:off x="1008331" y="124472"/>
            <a:ext cx="877163" cy="461665"/>
          </a:xfrm>
          <a:prstGeom prst="rect">
            <a:avLst/>
          </a:prstGeom>
          <a:noFill/>
        </p:spPr>
        <p:txBody>
          <a:bodyPr wrap="none" rtlCol="0">
            <a:spAutoFit/>
          </a:bodyPr>
          <a:lstStyle/>
          <a:p>
            <a:pPr algn="l"/>
            <a:r>
              <a:rPr kumimoji="1" lang="zh-CN" altLang="en-US" sz="2400" b="1" spc="300" dirty="0">
                <a:solidFill>
                  <a:schemeClr val="bg1"/>
                </a:solidFill>
                <a:effectLst>
                  <a:outerShdw blurRad="50800" dist="38100" dir="5400000" algn="t" rotWithShape="0">
                    <a:prstClr val="black">
                      <a:alpha val="40000"/>
                    </a:prstClr>
                  </a:outerShdw>
                </a:effectLst>
                <a:latin typeface="Arial" panose="020B0604020202020204" pitchFamily="34" charset="0"/>
                <a:ea typeface="Microsoft YaHei" panose="020B0503020204020204" pitchFamily="34" charset="-122"/>
                <a:cs typeface="Arial" panose="020B0604020202020204" pitchFamily="34" charset="0"/>
              </a:rPr>
              <a:t>背景</a:t>
            </a:r>
          </a:p>
        </p:txBody>
      </p:sp>
      <p:grpSp>
        <p:nvGrpSpPr>
          <p:cNvPr id="3" name="组合 2">
            <a:extLst>
              <a:ext uri="{FF2B5EF4-FFF2-40B4-BE49-F238E27FC236}">
                <a16:creationId xmlns:a16="http://schemas.microsoft.com/office/drawing/2014/main" id="{2CF99CAB-725B-5312-E553-41DA9BFAC16B}"/>
              </a:ext>
            </a:extLst>
          </p:cNvPr>
          <p:cNvGrpSpPr/>
          <p:nvPr/>
        </p:nvGrpSpPr>
        <p:grpSpPr>
          <a:xfrm>
            <a:off x="438961" y="1097863"/>
            <a:ext cx="3901772" cy="461665"/>
            <a:chOff x="438961" y="1097863"/>
            <a:chExt cx="3901772" cy="461665"/>
          </a:xfrm>
        </p:grpSpPr>
        <p:sp>
          <p:nvSpPr>
            <p:cNvPr id="14" name="文本框 13">
              <a:extLst>
                <a:ext uri="{FF2B5EF4-FFF2-40B4-BE49-F238E27FC236}">
                  <a16:creationId xmlns:a16="http://schemas.microsoft.com/office/drawing/2014/main" id="{267E8ED8-D2DB-574E-92F9-BC2F3809A74D}"/>
                </a:ext>
              </a:extLst>
            </p:cNvPr>
            <p:cNvSpPr txBox="1"/>
            <p:nvPr/>
          </p:nvSpPr>
          <p:spPr>
            <a:xfrm>
              <a:off x="725958" y="1097863"/>
              <a:ext cx="3614775" cy="461665"/>
            </a:xfrm>
            <a:prstGeom prst="rect">
              <a:avLst/>
            </a:prstGeom>
            <a:noFill/>
          </p:spPr>
          <p:txBody>
            <a:bodyPr wrap="square" lIns="90000" rIns="90000" rtlCol="0">
              <a:spAutoFit/>
            </a:bodyPr>
            <a:lstStyle/>
            <a:p>
              <a:pPr algn="l"/>
              <a:r>
                <a:rPr kumimoji="1" lang="zh-CN" altLang="en-US" sz="2400" b="1" spc="300" dirty="0">
                  <a:gradFill>
                    <a:gsLst>
                      <a:gs pos="0">
                        <a:srgbClr val="C00000"/>
                      </a:gs>
                      <a:gs pos="100000">
                        <a:srgbClr val="C00000">
                          <a:lumMod val="59000"/>
                        </a:srgbClr>
                      </a:gs>
                    </a:gsLst>
                    <a:lin ang="5400000" scaled="1"/>
                  </a:gradFill>
                  <a:latin typeface="Arial" panose="020B0604020202020204" pitchFamily="34" charset="0"/>
                  <a:ea typeface="Microsoft YaHei" panose="020B0503020204020204" pitchFamily="34" charset="-122"/>
                  <a:cs typeface="Arial" panose="020B0604020202020204" pitchFamily="34" charset="0"/>
                </a:rPr>
                <a:t>射频指纹</a:t>
              </a:r>
            </a:p>
          </p:txBody>
        </p:sp>
        <p:sp>
          <p:nvSpPr>
            <p:cNvPr id="15" name="圆角矩形 14">
              <a:extLst>
                <a:ext uri="{FF2B5EF4-FFF2-40B4-BE49-F238E27FC236}">
                  <a16:creationId xmlns:a16="http://schemas.microsoft.com/office/drawing/2014/main" id="{B1F09C35-1E72-AF4C-B181-D991BC7A2FB8}"/>
                </a:ext>
              </a:extLst>
            </p:cNvPr>
            <p:cNvSpPr/>
            <p:nvPr/>
          </p:nvSpPr>
          <p:spPr>
            <a:xfrm>
              <a:off x="438961" y="1240486"/>
              <a:ext cx="214989" cy="214989"/>
            </a:xfrm>
            <a:prstGeom prst="roundRect">
              <a:avLst/>
            </a:prstGeom>
            <a:gradFill>
              <a:gsLst>
                <a:gs pos="0">
                  <a:srgbClr val="C00000"/>
                </a:gs>
                <a:gs pos="100000">
                  <a:srgbClr val="C00000">
                    <a:lumMod val="5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panose="020B0604020202020204" pitchFamily="34" charset="0"/>
                <a:cs typeface="Arial" panose="020B0604020202020204" pitchFamily="34" charset="0"/>
              </a:endParaRPr>
            </a:p>
          </p:txBody>
        </p:sp>
      </p:grpSp>
      <p:sp>
        <p:nvSpPr>
          <p:cNvPr id="44" name="矩形 43">
            <a:extLst>
              <a:ext uri="{FF2B5EF4-FFF2-40B4-BE49-F238E27FC236}">
                <a16:creationId xmlns:a16="http://schemas.microsoft.com/office/drawing/2014/main" id="{E844B741-2ADC-6D8C-23BC-368FACE46272}"/>
              </a:ext>
            </a:extLst>
          </p:cNvPr>
          <p:cNvSpPr/>
          <p:nvPr/>
        </p:nvSpPr>
        <p:spPr>
          <a:xfrm>
            <a:off x="816507" y="2271391"/>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稳态射频指纹</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：从发射机稳态信号提取的指纹特征 </a:t>
            </a:r>
            <a:r>
              <a:rPr lang="en-US" altLang="zh-CN" sz="1700" spc="150" baseline="30000" dirty="0">
                <a:latin typeface="Arial" panose="020B0604020202020204" pitchFamily="34" charset="0"/>
                <a:ea typeface="Microsoft YaHei" panose="020B0503020204020204" pitchFamily="34" charset="-122"/>
                <a:cs typeface="Arial" panose="020B0604020202020204" pitchFamily="34" charset="0"/>
              </a:rPr>
              <a:t>[3-5]</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7" name="文本框 6">
            <a:extLst>
              <a:ext uri="{FF2B5EF4-FFF2-40B4-BE49-F238E27FC236}">
                <a16:creationId xmlns:a16="http://schemas.microsoft.com/office/drawing/2014/main" id="{47243E6F-88DE-3AA8-0F06-450D1C03E6FF}"/>
              </a:ext>
            </a:extLst>
          </p:cNvPr>
          <p:cNvSpPr txBox="1"/>
          <p:nvPr/>
        </p:nvSpPr>
        <p:spPr>
          <a:xfrm>
            <a:off x="7586114" y="2508641"/>
            <a:ext cx="4140195" cy="3916713"/>
          </a:xfrm>
          <a:prstGeom prst="rect">
            <a:avLst/>
          </a:prstGeom>
          <a:noFill/>
        </p:spPr>
        <p:txBody>
          <a:bodyPr wrap="square" rtlCol="0">
            <a:spAutoFit/>
          </a:bodyPr>
          <a:lstStyle/>
          <a:p>
            <a:pPr algn="just">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[3] Shen, </a:t>
            </a:r>
            <a:r>
              <a:rPr kumimoji="1" lang="en-US" altLang="zh-CN" sz="1200" dirty="0" err="1">
                <a:latin typeface="Source Han Sans SC Normal" panose="020B0400000000000000" pitchFamily="34" charset="-128"/>
                <a:ea typeface="Source Han Sans SC Normal" panose="020B0400000000000000" pitchFamily="34" charset="-128"/>
              </a:rPr>
              <a:t>Guanxiong</a:t>
            </a:r>
            <a:r>
              <a:rPr kumimoji="1" lang="en-US" altLang="zh-CN" sz="1200" dirty="0">
                <a:latin typeface="Source Han Sans SC Normal" panose="020B0400000000000000" pitchFamily="34" charset="-128"/>
                <a:ea typeface="Source Han Sans SC Normal" panose="020B0400000000000000" pitchFamily="34" charset="-128"/>
              </a:rPr>
              <a:t>, </a:t>
            </a:r>
            <a:r>
              <a:rPr kumimoji="1" lang="en-US" altLang="zh-CN" sz="1200" dirty="0" err="1">
                <a:latin typeface="Source Han Sans SC Normal" panose="020B0400000000000000" pitchFamily="34" charset="-128"/>
                <a:ea typeface="Source Han Sans SC Normal" panose="020B0400000000000000" pitchFamily="34" charset="-128"/>
              </a:rPr>
              <a:t>Junqing</a:t>
            </a:r>
            <a:r>
              <a:rPr kumimoji="1" lang="en-US" altLang="zh-CN" sz="1200" dirty="0">
                <a:latin typeface="Source Han Sans SC Normal" panose="020B0400000000000000" pitchFamily="34" charset="-128"/>
                <a:ea typeface="Source Han Sans SC Normal" panose="020B0400000000000000" pitchFamily="34" charset="-128"/>
              </a:rPr>
              <a:t> Zhang, Alan Marshall, and Joseph R. Cavallaro. "Towards scalable and channel-robust radio frequency fingerprint identification for LoRa." </a:t>
            </a:r>
            <a:r>
              <a:rPr kumimoji="1" lang="en-US" altLang="zh-CN" sz="1200" i="1" dirty="0">
                <a:latin typeface="Source Han Sans SC Normal" panose="020B0400000000000000" pitchFamily="34" charset="-128"/>
                <a:ea typeface="Source Han Sans SC Normal" panose="020B0400000000000000" pitchFamily="34" charset="-128"/>
              </a:rPr>
              <a:t>IEEE Transactions on Information Forensics and Security </a:t>
            </a:r>
            <a:r>
              <a:rPr kumimoji="1" lang="en-US" altLang="zh-CN" sz="1200" dirty="0">
                <a:latin typeface="Source Han Sans SC Normal" panose="020B0400000000000000" pitchFamily="34" charset="-128"/>
                <a:ea typeface="Source Han Sans SC Normal" panose="020B0400000000000000" pitchFamily="34" charset="-128"/>
              </a:rPr>
              <a:t>17 (2022): 774-787.</a:t>
            </a:r>
          </a:p>
          <a:p>
            <a:pPr algn="just">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[4] Shen, </a:t>
            </a:r>
            <a:r>
              <a:rPr kumimoji="1" lang="en-US" altLang="zh-CN" sz="1200" dirty="0" err="1">
                <a:latin typeface="Source Han Sans SC Normal" panose="020B0400000000000000" pitchFamily="34" charset="-128"/>
                <a:ea typeface="Source Han Sans SC Normal" panose="020B0400000000000000" pitchFamily="34" charset="-128"/>
              </a:rPr>
              <a:t>Guanxiong</a:t>
            </a:r>
            <a:r>
              <a:rPr kumimoji="1" lang="en-US" altLang="zh-CN" sz="1200" dirty="0">
                <a:latin typeface="Source Han Sans SC Normal" panose="020B0400000000000000" pitchFamily="34" charset="-128"/>
                <a:ea typeface="Source Han Sans SC Normal" panose="020B0400000000000000" pitchFamily="34" charset="-128"/>
              </a:rPr>
              <a:t>, </a:t>
            </a:r>
            <a:r>
              <a:rPr kumimoji="1" lang="en-US" altLang="zh-CN" sz="1200" dirty="0" err="1">
                <a:latin typeface="Source Han Sans SC Normal" panose="020B0400000000000000" pitchFamily="34" charset="-128"/>
                <a:ea typeface="Source Han Sans SC Normal" panose="020B0400000000000000" pitchFamily="34" charset="-128"/>
              </a:rPr>
              <a:t>Junqing</a:t>
            </a:r>
            <a:r>
              <a:rPr kumimoji="1" lang="en-US" altLang="zh-CN" sz="1200" dirty="0">
                <a:latin typeface="Source Han Sans SC Normal" panose="020B0400000000000000" pitchFamily="34" charset="-128"/>
                <a:ea typeface="Source Han Sans SC Normal" panose="020B0400000000000000" pitchFamily="34" charset="-128"/>
              </a:rPr>
              <a:t> Zhang, Alan Marshall, </a:t>
            </a:r>
            <a:r>
              <a:rPr kumimoji="1" lang="en-US" altLang="zh-CN" sz="1200" dirty="0" err="1">
                <a:latin typeface="Source Han Sans SC Normal" panose="020B0400000000000000" pitchFamily="34" charset="-128"/>
                <a:ea typeface="Source Han Sans SC Normal" panose="020B0400000000000000" pitchFamily="34" charset="-128"/>
              </a:rPr>
              <a:t>Linning</a:t>
            </a:r>
            <a:r>
              <a:rPr kumimoji="1" lang="en-US" altLang="zh-CN" sz="1200" dirty="0">
                <a:latin typeface="Source Han Sans SC Normal" panose="020B0400000000000000" pitchFamily="34" charset="-128"/>
                <a:ea typeface="Source Han Sans SC Normal" panose="020B0400000000000000" pitchFamily="34" charset="-128"/>
              </a:rPr>
              <a:t> Peng, and </a:t>
            </a:r>
            <a:r>
              <a:rPr kumimoji="1" lang="en-US" altLang="zh-CN" sz="1200" dirty="0" err="1">
                <a:latin typeface="Source Han Sans SC Normal" panose="020B0400000000000000" pitchFamily="34" charset="-128"/>
                <a:ea typeface="Source Han Sans SC Normal" panose="020B0400000000000000" pitchFamily="34" charset="-128"/>
              </a:rPr>
              <a:t>Xianbin</a:t>
            </a:r>
            <a:r>
              <a:rPr kumimoji="1" lang="en-US" altLang="zh-CN" sz="1200" dirty="0">
                <a:latin typeface="Source Han Sans SC Normal" panose="020B0400000000000000" pitchFamily="34" charset="-128"/>
                <a:ea typeface="Source Han Sans SC Normal" panose="020B0400000000000000" pitchFamily="34" charset="-128"/>
              </a:rPr>
              <a:t> Wang. "Radio frequency fingerprint identification for LoRa using deep learning." </a:t>
            </a:r>
            <a:r>
              <a:rPr kumimoji="1" lang="en-US" altLang="zh-CN" sz="1200" i="1" dirty="0">
                <a:latin typeface="Source Han Sans SC Normal" panose="020B0400000000000000" pitchFamily="34" charset="-128"/>
                <a:ea typeface="Source Han Sans SC Normal" panose="020B0400000000000000" pitchFamily="34" charset="-128"/>
              </a:rPr>
              <a:t>IEEE Journal on Selected Areas in Communications </a:t>
            </a:r>
            <a:r>
              <a:rPr kumimoji="1" lang="en-US" altLang="zh-CN" sz="1200" dirty="0">
                <a:latin typeface="Source Han Sans SC Normal" panose="020B0400000000000000" pitchFamily="34" charset="-128"/>
                <a:ea typeface="Source Han Sans SC Normal" panose="020B0400000000000000" pitchFamily="34" charset="-128"/>
              </a:rPr>
              <a:t>39, no. 8 (2021): 2604-2616.</a:t>
            </a:r>
          </a:p>
          <a:p>
            <a:pPr algn="just">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[5] Yin, </a:t>
            </a:r>
            <a:r>
              <a:rPr kumimoji="1" lang="en-US" altLang="zh-CN" sz="1200" dirty="0" err="1">
                <a:latin typeface="Source Han Sans SC Normal" panose="020B0400000000000000" pitchFamily="34" charset="-128"/>
                <a:ea typeface="Source Han Sans SC Normal" panose="020B0400000000000000" pitchFamily="34" charset="-128"/>
              </a:rPr>
              <a:t>Pengcheng</a:t>
            </a:r>
            <a:r>
              <a:rPr kumimoji="1" lang="en-US" altLang="zh-CN" sz="1200" dirty="0">
                <a:latin typeface="Source Han Sans SC Normal" panose="020B0400000000000000" pitchFamily="34" charset="-128"/>
                <a:ea typeface="Source Han Sans SC Normal" panose="020B0400000000000000" pitchFamily="34" charset="-128"/>
              </a:rPr>
              <a:t>, </a:t>
            </a:r>
            <a:r>
              <a:rPr kumimoji="1" lang="en-US" altLang="zh-CN" sz="1200" dirty="0" err="1">
                <a:latin typeface="Source Han Sans SC Normal" panose="020B0400000000000000" pitchFamily="34" charset="-128"/>
                <a:ea typeface="Source Han Sans SC Normal" panose="020B0400000000000000" pitchFamily="34" charset="-128"/>
              </a:rPr>
              <a:t>Linning</a:t>
            </a:r>
            <a:r>
              <a:rPr kumimoji="1" lang="en-US" altLang="zh-CN" sz="1200" dirty="0">
                <a:latin typeface="Source Han Sans SC Normal" panose="020B0400000000000000" pitchFamily="34" charset="-128"/>
                <a:ea typeface="Source Han Sans SC Normal" panose="020B0400000000000000" pitchFamily="34" charset="-128"/>
              </a:rPr>
              <a:t> Peng, </a:t>
            </a:r>
            <a:r>
              <a:rPr kumimoji="1" lang="en-US" altLang="zh-CN" sz="1200" dirty="0" err="1">
                <a:latin typeface="Source Han Sans SC Normal" panose="020B0400000000000000" pitchFamily="34" charset="-128"/>
                <a:ea typeface="Source Han Sans SC Normal" panose="020B0400000000000000" pitchFamily="34" charset="-128"/>
              </a:rPr>
              <a:t>Guanxiong</a:t>
            </a:r>
            <a:r>
              <a:rPr kumimoji="1" lang="en-US" altLang="zh-CN" sz="1200" dirty="0">
                <a:latin typeface="Source Han Sans SC Normal" panose="020B0400000000000000" pitchFamily="34" charset="-128"/>
                <a:ea typeface="Source Han Sans SC Normal" panose="020B0400000000000000" pitchFamily="34" charset="-128"/>
              </a:rPr>
              <a:t> Shen, </a:t>
            </a:r>
            <a:r>
              <a:rPr kumimoji="1" lang="en-US" altLang="zh-CN" sz="1200" dirty="0" err="1">
                <a:latin typeface="Source Han Sans SC Normal" panose="020B0400000000000000" pitchFamily="34" charset="-128"/>
                <a:ea typeface="Source Han Sans SC Normal" panose="020B0400000000000000" pitchFamily="34" charset="-128"/>
              </a:rPr>
              <a:t>Junqing</a:t>
            </a:r>
            <a:r>
              <a:rPr kumimoji="1" lang="en-US" altLang="zh-CN" sz="1200" dirty="0">
                <a:latin typeface="Source Han Sans SC Normal" panose="020B0400000000000000" pitchFamily="34" charset="-128"/>
                <a:ea typeface="Source Han Sans SC Normal" panose="020B0400000000000000" pitchFamily="34" charset="-128"/>
              </a:rPr>
              <a:t> Zhang, Ming Liu, Hua Fu, </a:t>
            </a:r>
            <a:r>
              <a:rPr kumimoji="1" lang="en-US" altLang="zh-CN" sz="1200" dirty="0" err="1">
                <a:latin typeface="Source Han Sans SC Normal" panose="020B0400000000000000" pitchFamily="34" charset="-128"/>
                <a:ea typeface="Source Han Sans SC Normal" panose="020B0400000000000000" pitchFamily="34" charset="-128"/>
              </a:rPr>
              <a:t>Aiqun</a:t>
            </a:r>
            <a:r>
              <a:rPr kumimoji="1" lang="en-US" altLang="zh-CN" sz="1200" dirty="0">
                <a:latin typeface="Source Han Sans SC Normal" panose="020B0400000000000000" pitchFamily="34" charset="-128"/>
                <a:ea typeface="Source Han Sans SC Normal" panose="020B0400000000000000" pitchFamily="34" charset="-128"/>
              </a:rPr>
              <a:t> Hu, and </a:t>
            </a:r>
            <a:r>
              <a:rPr kumimoji="1" lang="en-US" altLang="zh-CN" sz="1200" dirty="0" err="1">
                <a:latin typeface="Source Han Sans SC Normal" panose="020B0400000000000000" pitchFamily="34" charset="-128"/>
                <a:ea typeface="Source Han Sans SC Normal" panose="020B0400000000000000" pitchFamily="34" charset="-128"/>
              </a:rPr>
              <a:t>Xianbin</a:t>
            </a:r>
            <a:r>
              <a:rPr kumimoji="1" lang="en-US" altLang="zh-CN" sz="1200" dirty="0">
                <a:latin typeface="Source Han Sans SC Normal" panose="020B0400000000000000" pitchFamily="34" charset="-128"/>
                <a:ea typeface="Source Han Sans SC Normal" panose="020B0400000000000000" pitchFamily="34" charset="-128"/>
              </a:rPr>
              <a:t> Wang. "Multi-Channel CNN-Based Open-Set RF Fingerprint Identification for LTE Devices." </a:t>
            </a:r>
            <a:r>
              <a:rPr kumimoji="1" lang="en-US" altLang="zh-CN" sz="1200" i="1" dirty="0">
                <a:latin typeface="Source Han Sans SC Normal" panose="020B0400000000000000" pitchFamily="34" charset="-128"/>
                <a:ea typeface="Source Han Sans SC Normal" panose="020B0400000000000000" pitchFamily="34" charset="-128"/>
              </a:rPr>
              <a:t>IEEE Transactions on Cognitive Communications and Networking </a:t>
            </a:r>
            <a:r>
              <a:rPr kumimoji="1" lang="en-US" altLang="zh-CN" sz="1200" dirty="0">
                <a:latin typeface="Source Han Sans SC Normal" panose="020B0400000000000000" pitchFamily="34" charset="-128"/>
                <a:ea typeface="Source Han Sans SC Normal" panose="020B0400000000000000" pitchFamily="34" charset="-128"/>
              </a:rPr>
              <a:t>(2024).</a:t>
            </a:r>
            <a:endParaRPr kumimoji="1" lang="zh-CN" altLang="en-US" sz="1200" dirty="0">
              <a:latin typeface="Source Han Sans SC Normal" panose="020B0400000000000000" pitchFamily="34" charset="-128"/>
              <a:ea typeface="Source Han Sans SC Normal" panose="020B0400000000000000" pitchFamily="34" charset="-128"/>
            </a:endParaRPr>
          </a:p>
        </p:txBody>
      </p:sp>
      <p:pic>
        <p:nvPicPr>
          <p:cNvPr id="10" name="图片 9">
            <a:extLst>
              <a:ext uri="{FF2B5EF4-FFF2-40B4-BE49-F238E27FC236}">
                <a16:creationId xmlns:a16="http://schemas.microsoft.com/office/drawing/2014/main" id="{5A129BE1-0266-F05C-114E-A538CFFBA94A}"/>
              </a:ext>
            </a:extLst>
          </p:cNvPr>
          <p:cNvPicPr>
            <a:picLocks noChangeAspect="1"/>
          </p:cNvPicPr>
          <p:nvPr/>
        </p:nvPicPr>
        <p:blipFill>
          <a:blip r:embed="rId6"/>
          <a:stretch>
            <a:fillRect/>
          </a:stretch>
        </p:blipFill>
        <p:spPr>
          <a:xfrm>
            <a:off x="4569854" y="2864929"/>
            <a:ext cx="2917590" cy="3204138"/>
          </a:xfrm>
          <a:prstGeom prst="rect">
            <a:avLst/>
          </a:prstGeom>
        </p:spPr>
      </p:pic>
      <p:pic>
        <p:nvPicPr>
          <p:cNvPr id="12" name="图片 11">
            <a:extLst>
              <a:ext uri="{FF2B5EF4-FFF2-40B4-BE49-F238E27FC236}">
                <a16:creationId xmlns:a16="http://schemas.microsoft.com/office/drawing/2014/main" id="{23CC1CE1-621F-BAA2-CC68-5EDA81B953B2}"/>
              </a:ext>
            </a:extLst>
          </p:cNvPr>
          <p:cNvPicPr>
            <a:picLocks noChangeAspect="1"/>
          </p:cNvPicPr>
          <p:nvPr/>
        </p:nvPicPr>
        <p:blipFill>
          <a:blip r:embed="rId7"/>
          <a:stretch>
            <a:fillRect/>
          </a:stretch>
        </p:blipFill>
        <p:spPr>
          <a:xfrm>
            <a:off x="819175" y="2868948"/>
            <a:ext cx="3600000" cy="1617123"/>
          </a:xfrm>
          <a:prstGeom prst="rect">
            <a:avLst/>
          </a:prstGeom>
        </p:spPr>
      </p:pic>
      <p:pic>
        <p:nvPicPr>
          <p:cNvPr id="24" name="图片 23">
            <a:extLst>
              <a:ext uri="{FF2B5EF4-FFF2-40B4-BE49-F238E27FC236}">
                <a16:creationId xmlns:a16="http://schemas.microsoft.com/office/drawing/2014/main" id="{2257C21D-4D4A-560A-2857-5FDB076017D1}"/>
              </a:ext>
            </a:extLst>
          </p:cNvPr>
          <p:cNvPicPr>
            <a:picLocks noChangeAspect="1"/>
          </p:cNvPicPr>
          <p:nvPr/>
        </p:nvPicPr>
        <p:blipFill>
          <a:blip r:embed="rId8"/>
          <a:stretch>
            <a:fillRect/>
          </a:stretch>
        </p:blipFill>
        <p:spPr>
          <a:xfrm>
            <a:off x="818960" y="4617655"/>
            <a:ext cx="3600000" cy="1451412"/>
          </a:xfrm>
          <a:prstGeom prst="rect">
            <a:avLst/>
          </a:prstGeom>
        </p:spPr>
      </p:pic>
      <p:sp>
        <p:nvSpPr>
          <p:cNvPr id="2" name="矩形 1">
            <a:extLst>
              <a:ext uri="{FF2B5EF4-FFF2-40B4-BE49-F238E27FC236}">
                <a16:creationId xmlns:a16="http://schemas.microsoft.com/office/drawing/2014/main" id="{0E12DFBE-6966-6B95-3E5E-F54FCD890203}"/>
              </a:ext>
            </a:extLst>
          </p:cNvPr>
          <p:cNvSpPr/>
          <p:nvPr/>
        </p:nvSpPr>
        <p:spPr>
          <a:xfrm>
            <a:off x="813123" y="1820968"/>
            <a:ext cx="10406903" cy="398827"/>
          </a:xfrm>
          <a:prstGeom prst="rect">
            <a:avLst/>
          </a:prstGeom>
        </p:spPr>
        <p:txBody>
          <a:bodyPr wrap="square">
            <a:spAutoFit/>
          </a:body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射频指纹的实际研究方式</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：暂态射频指纹（信号处理）、稳态射频指纹（特征提取）</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4943642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ctr">
          <a:lnSpc>
            <a:spcPct val="130000"/>
          </a:lnSpc>
          <a:defRPr kumimoji="1" sz="1200" dirty="0">
            <a:latin typeface="Source Han Sans SC Normal" panose="020B0400000000000000" pitchFamily="34" charset="-128"/>
            <a:ea typeface="Source Han Sans SC Normal" panose="020B0400000000000000" pitchFamily="34"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5391</TotalTime>
  <Words>4795</Words>
  <Application>Microsoft Office PowerPoint</Application>
  <PresentationFormat>宽屏</PresentationFormat>
  <Paragraphs>509</Paragraphs>
  <Slides>31</Slides>
  <Notes>30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31</vt:i4>
      </vt:variant>
    </vt:vector>
  </HeadingPairs>
  <TitlesOfParts>
    <vt:vector size="40" baseType="lpstr">
      <vt:lpstr>Source Han Sans SC Normal</vt:lpstr>
      <vt:lpstr>等线</vt:lpstr>
      <vt:lpstr>宋体</vt:lpstr>
      <vt:lpstr>微软雅黑</vt:lpstr>
      <vt:lpstr>Arial</vt:lpstr>
      <vt:lpstr>Times New Roman</vt:lpstr>
      <vt:lpstr>Office 主题​​</vt:lpstr>
      <vt:lpstr>AxMath</vt:lpstr>
      <vt:lpstr>Equation.AxMath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 PT模 板 网</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 正洋</dc:creator>
  <cp:keywords>我给母校送模板 第二届</cp:keywords>
  <dc:description>www.51 ppt moban.co m</dc:description>
  <cp:lastModifiedBy>毓真 侯</cp:lastModifiedBy>
  <cp:revision>903</cp:revision>
  <dcterms:created xsi:type="dcterms:W3CDTF">2020-04-17T07:43:44Z</dcterms:created>
  <dcterms:modified xsi:type="dcterms:W3CDTF">2024-07-29T03:09:09Z</dcterms:modified>
</cp:coreProperties>
</file>